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6"/>
  </p:notesMasterIdLst>
  <p:sldIdLst>
    <p:sldId id="305" r:id="rId2"/>
    <p:sldId id="257" r:id="rId3"/>
    <p:sldId id="258" r:id="rId4"/>
    <p:sldId id="290" r:id="rId5"/>
    <p:sldId id="306"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3" r:id="rId21"/>
    <p:sldId id="322" r:id="rId22"/>
    <p:sldId id="324" r:id="rId23"/>
    <p:sldId id="325" r:id="rId24"/>
    <p:sldId id="326" r:id="rId25"/>
    <p:sldId id="327" r:id="rId26"/>
    <p:sldId id="328" r:id="rId27"/>
    <p:sldId id="330" r:id="rId28"/>
    <p:sldId id="331" r:id="rId29"/>
    <p:sldId id="332" r:id="rId30"/>
    <p:sldId id="335" r:id="rId31"/>
    <p:sldId id="336" r:id="rId32"/>
    <p:sldId id="267" r:id="rId33"/>
    <p:sldId id="333" r:id="rId34"/>
    <p:sldId id="334" r:id="rId35"/>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32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NUL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3C0A18-861B-417F-A174-0E300732E54A}"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n-US"/>
        </a:p>
      </dgm:t>
    </dgm:pt>
    <dgm:pt modelId="{2802029B-9EDB-4DA8-A7BE-6BA9F1240741}">
      <dgm:prSet/>
      <dgm:spPr>
        <a:gradFill flip="none" rotWithShape="1">
          <a:gsLst>
            <a:gs pos="30000">
              <a:srgbClr val="00B050">
                <a:alpha val="52000"/>
              </a:srgb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lin ang="0" scaled="1"/>
          <a:tileRect/>
        </a:gradFill>
      </dgm:spPr>
      <dgm:t>
        <a:bodyPr/>
        <a:lstStyle/>
        <a:p>
          <a:pPr algn="ctr" rtl="0"/>
          <a:r>
            <a:rPr lang="en-US" b="1"/>
            <a:t>SAFETY IS LIFE</a:t>
          </a:r>
        </a:p>
      </dgm:t>
    </dgm:pt>
    <dgm:pt modelId="{78754A24-6997-4870-AA6C-F56B83BF8341}" type="parTrans" cxnId="{8D9D86CF-98F6-48FC-9FE1-01D8E6EE3FF7}">
      <dgm:prSet/>
      <dgm:spPr/>
      <dgm:t>
        <a:bodyPr/>
        <a:lstStyle/>
        <a:p>
          <a:endParaRPr lang="en-US"/>
        </a:p>
      </dgm:t>
    </dgm:pt>
    <dgm:pt modelId="{CBE49E30-CBCF-4601-AF4A-A97A4F820963}" type="sibTrans" cxnId="{8D9D86CF-98F6-48FC-9FE1-01D8E6EE3FF7}">
      <dgm:prSet/>
      <dgm:spPr/>
      <dgm:t>
        <a:bodyPr/>
        <a:lstStyle/>
        <a:p>
          <a:endParaRPr lang="en-US"/>
        </a:p>
      </dgm:t>
    </dgm:pt>
    <dgm:pt modelId="{D58040BA-65C9-4903-9886-D6A60EBBB185}" type="pres">
      <dgm:prSet presAssocID="{613C0A18-861B-417F-A174-0E300732E54A}" presName="Name0" presStyleCnt="0">
        <dgm:presLayoutVars>
          <dgm:chPref val="3"/>
          <dgm:dir/>
          <dgm:animLvl val="lvl"/>
          <dgm:resizeHandles/>
        </dgm:presLayoutVars>
      </dgm:prSet>
      <dgm:spPr/>
      <dgm:t>
        <a:bodyPr/>
        <a:lstStyle/>
        <a:p>
          <a:endParaRPr lang="en-US"/>
        </a:p>
      </dgm:t>
    </dgm:pt>
    <dgm:pt modelId="{463D4DEE-F78E-4520-A505-3DA0B7D0072A}" type="pres">
      <dgm:prSet presAssocID="{2802029B-9EDB-4DA8-A7BE-6BA9F1240741}" presName="horFlow" presStyleCnt="0"/>
      <dgm:spPr/>
    </dgm:pt>
    <dgm:pt modelId="{F8FF0C00-A772-45EB-9CD0-00807F4E8C3C}" type="pres">
      <dgm:prSet presAssocID="{2802029B-9EDB-4DA8-A7BE-6BA9F1240741}" presName="bigChev" presStyleLbl="node1" presStyleIdx="0" presStyleCnt="1" custScaleX="199610"/>
      <dgm:spPr/>
      <dgm:t>
        <a:bodyPr/>
        <a:lstStyle/>
        <a:p>
          <a:endParaRPr lang="en-US"/>
        </a:p>
      </dgm:t>
    </dgm:pt>
  </dgm:ptLst>
  <dgm:cxnLst>
    <dgm:cxn modelId="{8D9D86CF-98F6-48FC-9FE1-01D8E6EE3FF7}" srcId="{613C0A18-861B-417F-A174-0E300732E54A}" destId="{2802029B-9EDB-4DA8-A7BE-6BA9F1240741}" srcOrd="0" destOrd="0" parTransId="{78754A24-6997-4870-AA6C-F56B83BF8341}" sibTransId="{CBE49E30-CBCF-4601-AF4A-A97A4F820963}"/>
    <dgm:cxn modelId="{E567D090-04AA-4D15-A0E9-FA794F98CED8}" type="presOf" srcId="{2802029B-9EDB-4DA8-A7BE-6BA9F1240741}" destId="{F8FF0C00-A772-45EB-9CD0-00807F4E8C3C}" srcOrd="0" destOrd="0" presId="urn:microsoft.com/office/officeart/2005/8/layout/lProcess3"/>
    <dgm:cxn modelId="{28CB74A7-5E33-45FE-BE6E-8B64D27A3AF6}" type="presOf" srcId="{613C0A18-861B-417F-A174-0E300732E54A}" destId="{D58040BA-65C9-4903-9886-D6A60EBBB185}" srcOrd="0" destOrd="0" presId="urn:microsoft.com/office/officeart/2005/8/layout/lProcess3"/>
    <dgm:cxn modelId="{4D10957E-88DC-4DB5-BBEC-0B86C3149407}" type="presParOf" srcId="{D58040BA-65C9-4903-9886-D6A60EBBB185}" destId="{463D4DEE-F78E-4520-A505-3DA0B7D0072A}" srcOrd="0" destOrd="0" presId="urn:microsoft.com/office/officeart/2005/8/layout/lProcess3"/>
    <dgm:cxn modelId="{38A68073-D950-4FCB-842A-F79E297052B1}" type="presParOf" srcId="{463D4DEE-F78E-4520-A505-3DA0B7D0072A}" destId="{F8FF0C00-A772-45EB-9CD0-00807F4E8C3C}" srcOrd="0" destOrd="0" presId="urn:microsoft.com/office/officeart/2005/8/layout/lProcess3"/>
  </dgm:cxnLst>
  <dgm:bg>
    <a:solidFill>
      <a:schemeClr val="tx1">
        <a:alpha val="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3C0A18-861B-417F-A174-0E300732E54A}"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n-US"/>
        </a:p>
      </dgm:t>
    </dgm:pt>
    <dgm:pt modelId="{2802029B-9EDB-4DA8-A7BE-6BA9F1240741}">
      <dgm:prSet/>
      <dgm:spPr>
        <a:gradFill flip="none" rotWithShape="1">
          <a:gsLst>
            <a:gs pos="30000">
              <a:srgbClr val="00B050">
                <a:alpha val="52000"/>
              </a:srgb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lin ang="0" scaled="1"/>
          <a:tileRect/>
        </a:gradFill>
      </dgm:spPr>
      <dgm:t>
        <a:bodyPr/>
        <a:lstStyle/>
        <a:p>
          <a:pPr algn="ctr" rtl="0"/>
          <a:r>
            <a:rPr lang="en-US" b="1"/>
            <a:t>SAFETY IS LIFE</a:t>
          </a:r>
        </a:p>
      </dgm:t>
    </dgm:pt>
    <dgm:pt modelId="{78754A24-6997-4870-AA6C-F56B83BF8341}" type="parTrans" cxnId="{8D9D86CF-98F6-48FC-9FE1-01D8E6EE3FF7}">
      <dgm:prSet/>
      <dgm:spPr/>
      <dgm:t>
        <a:bodyPr/>
        <a:lstStyle/>
        <a:p>
          <a:endParaRPr lang="en-US"/>
        </a:p>
      </dgm:t>
    </dgm:pt>
    <dgm:pt modelId="{CBE49E30-CBCF-4601-AF4A-A97A4F820963}" type="sibTrans" cxnId="{8D9D86CF-98F6-48FC-9FE1-01D8E6EE3FF7}">
      <dgm:prSet/>
      <dgm:spPr/>
      <dgm:t>
        <a:bodyPr/>
        <a:lstStyle/>
        <a:p>
          <a:endParaRPr lang="en-US"/>
        </a:p>
      </dgm:t>
    </dgm:pt>
    <dgm:pt modelId="{D58040BA-65C9-4903-9886-D6A60EBBB185}" type="pres">
      <dgm:prSet presAssocID="{613C0A18-861B-417F-A174-0E300732E54A}" presName="Name0" presStyleCnt="0">
        <dgm:presLayoutVars>
          <dgm:chPref val="3"/>
          <dgm:dir/>
          <dgm:animLvl val="lvl"/>
          <dgm:resizeHandles/>
        </dgm:presLayoutVars>
      </dgm:prSet>
      <dgm:spPr/>
      <dgm:t>
        <a:bodyPr/>
        <a:lstStyle/>
        <a:p>
          <a:endParaRPr lang="en-US"/>
        </a:p>
      </dgm:t>
    </dgm:pt>
    <dgm:pt modelId="{463D4DEE-F78E-4520-A505-3DA0B7D0072A}" type="pres">
      <dgm:prSet presAssocID="{2802029B-9EDB-4DA8-A7BE-6BA9F1240741}" presName="horFlow" presStyleCnt="0"/>
      <dgm:spPr/>
    </dgm:pt>
    <dgm:pt modelId="{F8FF0C00-A772-45EB-9CD0-00807F4E8C3C}" type="pres">
      <dgm:prSet presAssocID="{2802029B-9EDB-4DA8-A7BE-6BA9F1240741}" presName="bigChev" presStyleLbl="node1" presStyleIdx="0" presStyleCnt="1" custScaleX="199610"/>
      <dgm:spPr/>
      <dgm:t>
        <a:bodyPr/>
        <a:lstStyle/>
        <a:p>
          <a:endParaRPr lang="en-US"/>
        </a:p>
      </dgm:t>
    </dgm:pt>
  </dgm:ptLst>
  <dgm:cxnLst>
    <dgm:cxn modelId="{02D7B57E-D2D1-4BF4-810D-CAFF40E8BF0A}" type="presOf" srcId="{613C0A18-861B-417F-A174-0E300732E54A}" destId="{D58040BA-65C9-4903-9886-D6A60EBBB185}" srcOrd="0" destOrd="0" presId="urn:microsoft.com/office/officeart/2005/8/layout/lProcess3"/>
    <dgm:cxn modelId="{8D9D86CF-98F6-48FC-9FE1-01D8E6EE3FF7}" srcId="{613C0A18-861B-417F-A174-0E300732E54A}" destId="{2802029B-9EDB-4DA8-A7BE-6BA9F1240741}" srcOrd="0" destOrd="0" parTransId="{78754A24-6997-4870-AA6C-F56B83BF8341}" sibTransId="{CBE49E30-CBCF-4601-AF4A-A97A4F820963}"/>
    <dgm:cxn modelId="{4DBDEFE0-E192-4E90-9EC6-FEBC68B11C16}" type="presOf" srcId="{2802029B-9EDB-4DA8-A7BE-6BA9F1240741}" destId="{F8FF0C00-A772-45EB-9CD0-00807F4E8C3C}" srcOrd="0" destOrd="0" presId="urn:microsoft.com/office/officeart/2005/8/layout/lProcess3"/>
    <dgm:cxn modelId="{A7262F89-4170-427B-8329-23238CADBEBF}" type="presParOf" srcId="{D58040BA-65C9-4903-9886-D6A60EBBB185}" destId="{463D4DEE-F78E-4520-A505-3DA0B7D0072A}" srcOrd="0" destOrd="0" presId="urn:microsoft.com/office/officeart/2005/8/layout/lProcess3"/>
    <dgm:cxn modelId="{8A389B3C-A8C8-4977-9C22-91F272327F30}" type="presParOf" srcId="{463D4DEE-F78E-4520-A505-3DA0B7D0072A}" destId="{F8FF0C00-A772-45EB-9CD0-00807F4E8C3C}" srcOrd="0" destOrd="0" presId="urn:microsoft.com/office/officeart/2005/8/layout/lProcess3"/>
  </dgm:cxnLst>
  <dgm:bg>
    <a:solidFill>
      <a:schemeClr val="tx1">
        <a:alpha val="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F0C00-A772-45EB-9CD0-00807F4E8C3C}">
      <dsp:nvSpPr>
        <dsp:cNvPr id="0" name=""/>
        <dsp:cNvSpPr/>
      </dsp:nvSpPr>
      <dsp:spPr>
        <a:xfrm>
          <a:off x="1114" y="0"/>
          <a:ext cx="1140771" cy="228600"/>
        </a:xfrm>
        <a:prstGeom prst="chevron">
          <a:avLst/>
        </a:prstGeom>
        <a:gradFill flip="none" rotWithShape="1">
          <a:gsLst>
            <a:gs pos="30000">
              <a:srgbClr val="00B050">
                <a:alpha val="52000"/>
              </a:srgb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lin ang="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b="1" kern="1200"/>
            <a:t>SAFETY IS LIFE</a:t>
          </a:r>
        </a:p>
      </dsp:txBody>
      <dsp:txXfrm>
        <a:off x="115414" y="0"/>
        <a:ext cx="912171" cy="228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F0C00-A772-45EB-9CD0-00807F4E8C3C}">
      <dsp:nvSpPr>
        <dsp:cNvPr id="0" name=""/>
        <dsp:cNvSpPr/>
      </dsp:nvSpPr>
      <dsp:spPr>
        <a:xfrm>
          <a:off x="1114" y="0"/>
          <a:ext cx="1140771" cy="228600"/>
        </a:xfrm>
        <a:prstGeom prst="chevron">
          <a:avLst/>
        </a:prstGeom>
        <a:gradFill flip="none" rotWithShape="1">
          <a:gsLst>
            <a:gs pos="30000">
              <a:srgbClr val="00B050">
                <a:alpha val="52000"/>
              </a:srgb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lin ang="0" scaled="1"/>
          <a:tileRect/>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 tIns="5080" rIns="0" bIns="5080" numCol="1" spcCol="1270" anchor="ctr" anchorCtr="0">
          <a:noAutofit/>
        </a:bodyPr>
        <a:lstStyle/>
        <a:p>
          <a:pPr lvl="0" algn="ctr" defTabSz="355600" rtl="0">
            <a:lnSpc>
              <a:spcPct val="90000"/>
            </a:lnSpc>
            <a:spcBef>
              <a:spcPct val="0"/>
            </a:spcBef>
            <a:spcAft>
              <a:spcPct val="35000"/>
            </a:spcAft>
          </a:pPr>
          <a:r>
            <a:rPr lang="en-US" sz="800" b="1" kern="1200"/>
            <a:t>SAFETY IS LIFE</a:t>
          </a:r>
        </a:p>
      </dsp:txBody>
      <dsp:txXfrm>
        <a:off x="115414" y="0"/>
        <a:ext cx="912171" cy="22860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6725"/>
          </a:xfrm>
          <a:prstGeom prst="rect">
            <a:avLst/>
          </a:prstGeom>
        </p:spPr>
        <p:txBody>
          <a:bodyPr vert="horz" lIns="91440" tIns="45720" rIns="91440" bIns="45720" rtlCol="0"/>
          <a:lstStyle>
            <a:lvl1pPr algn="r">
              <a:defRPr sz="1200"/>
            </a:lvl1pPr>
          </a:lstStyle>
          <a:p>
            <a:fld id="{D620AD4D-9803-4E15-BB1A-68AD81F2B138}" type="datetimeFigureOut">
              <a:rPr lang="en-US" smtClean="0"/>
              <a:t>2/6/2023</a:t>
            </a:fld>
            <a:endParaRPr lang="en-US"/>
          </a:p>
        </p:txBody>
      </p:sp>
      <p:sp>
        <p:nvSpPr>
          <p:cNvPr id="4" name="Slide Image Placeholder 3"/>
          <p:cNvSpPr>
            <a:spLocks noGrp="1" noRot="1" noChangeAspect="1"/>
          </p:cNvSpPr>
          <p:nvPr>
            <p:ph type="sldImg" idx="2"/>
          </p:nvPr>
        </p:nvSpPr>
        <p:spPr>
          <a:xfrm>
            <a:off x="1382713" y="1163638"/>
            <a:ext cx="4189412"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79925"/>
            <a:ext cx="5564188" cy="36655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130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842375"/>
            <a:ext cx="3013075" cy="466725"/>
          </a:xfrm>
          <a:prstGeom prst="rect">
            <a:avLst/>
          </a:prstGeom>
        </p:spPr>
        <p:txBody>
          <a:bodyPr vert="horz" lIns="91440" tIns="45720" rIns="91440" bIns="45720" rtlCol="0" anchor="b"/>
          <a:lstStyle>
            <a:lvl1pPr algn="r">
              <a:defRPr sz="1200"/>
            </a:lvl1pPr>
          </a:lstStyle>
          <a:p>
            <a:fld id="{19B8A7F3-9B1C-4979-99A2-7BEAD882BB6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3BEDC4-6BFE-4008-9455-895087EEF71C}" type="slidenum">
              <a:rPr lang="en-US" smtClean="0"/>
              <a:pPr/>
              <a:t>1</a:t>
            </a:fld>
            <a:endParaRPr lang="en-US"/>
          </a:p>
        </p:txBody>
      </p:sp>
    </p:spTree>
    <p:extLst>
      <p:ext uri="{BB962C8B-B14F-4D97-AF65-F5344CB8AC3E}">
        <p14:creationId xmlns:p14="http://schemas.microsoft.com/office/powerpoint/2010/main" val="1814334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hasCustomPrompt="1"/>
          </p:nvPr>
        </p:nvSpPr>
        <p:spPr>
          <a:xfrm>
            <a:off x="2286000" y="1828800"/>
            <a:ext cx="6172200" cy="1894362"/>
          </a:xfrm>
        </p:spPr>
        <p:txBody>
          <a:bodyPr/>
          <a:lstStyle>
            <a:lvl1pPr>
              <a:defRPr b="1"/>
            </a:lvl1pPr>
          </a:lstStyle>
          <a:p>
            <a:r>
              <a:rPr kumimoji="0" lang="en-US"/>
              <a:t>Click to edit PRESENTATION NAME</a:t>
            </a:r>
          </a:p>
        </p:txBody>
      </p:sp>
      <p:sp>
        <p:nvSpPr>
          <p:cNvPr id="10" name="Rectangle 9"/>
          <p:cNvSpPr/>
          <p:nvPr/>
        </p:nvSpPr>
        <p:spPr bwMode="auto">
          <a:xfrm>
            <a:off x="381000" y="0"/>
            <a:ext cx="609600" cy="6858000"/>
          </a:xfrm>
          <a:prstGeom prst="rect">
            <a:avLst/>
          </a:prstGeom>
          <a:solidFill>
            <a:srgbClr val="00B050">
              <a:alpha val="54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rgbClr val="00B05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rgbClr val="00B05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bg1">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rgbClr val="00B050">
                <a:alpha val="73000"/>
              </a:srgb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bg1">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rgbClr val="00B050">
                <a:alpha val="82000"/>
              </a:srgb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rgbClr val="92D050"/>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rgbClr val="00B05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Oval 20"/>
          <p:cNvSpPr/>
          <p:nvPr/>
        </p:nvSpPr>
        <p:spPr bwMode="auto">
          <a:xfrm>
            <a:off x="609600" y="3429000"/>
            <a:ext cx="1295400" cy="1295400"/>
          </a:xfrm>
          <a:prstGeom prst="ellipse">
            <a:avLst/>
          </a:prstGeom>
          <a:solidFill>
            <a:srgbClr val="92D05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Oval 22"/>
          <p:cNvSpPr/>
          <p:nvPr/>
        </p:nvSpPr>
        <p:spPr bwMode="auto">
          <a:xfrm>
            <a:off x="1309632" y="4866752"/>
            <a:ext cx="641424" cy="641424"/>
          </a:xfrm>
          <a:prstGeom prst="ellipse">
            <a:avLst/>
          </a:prstGeom>
          <a:solidFill>
            <a:srgbClr val="92D05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Oval 23"/>
          <p:cNvSpPr/>
          <p:nvPr/>
        </p:nvSpPr>
        <p:spPr bwMode="auto">
          <a:xfrm>
            <a:off x="1091080" y="5500632"/>
            <a:ext cx="137160" cy="137160"/>
          </a:xfrm>
          <a:prstGeom prst="ellipse">
            <a:avLst/>
          </a:prstGeom>
          <a:solidFill>
            <a:srgbClr val="92D05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Oval 25"/>
          <p:cNvSpPr/>
          <p:nvPr/>
        </p:nvSpPr>
        <p:spPr bwMode="auto">
          <a:xfrm>
            <a:off x="1664208" y="5788152"/>
            <a:ext cx="274320" cy="274320"/>
          </a:xfrm>
          <a:prstGeom prst="ellipse">
            <a:avLst/>
          </a:prstGeom>
          <a:solidFill>
            <a:srgbClr val="92D05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Oval 24"/>
          <p:cNvSpPr/>
          <p:nvPr/>
        </p:nvSpPr>
        <p:spPr>
          <a:xfrm>
            <a:off x="1905000" y="4495800"/>
            <a:ext cx="365760" cy="365760"/>
          </a:xfrm>
          <a:prstGeom prst="ellipse">
            <a:avLst/>
          </a:prstGeom>
          <a:solidFill>
            <a:srgbClr val="92D05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bwMode="auto">
          <a:xfrm>
            <a:off x="1325544" y="4928702"/>
            <a:ext cx="609600" cy="517524"/>
          </a:xfrm>
        </p:spPr>
        <p:txBody>
          <a:bodyPr/>
          <a:lstStyle/>
          <a:p>
            <a:fld id="{6294C92D-0306-4E69-9CD3-20855E849650}" type="slidenum">
              <a:rPr kumimoji="0" lang="en-US" smtClean="0"/>
              <a:pPr/>
              <a:t>‹#›</a:t>
            </a:fld>
            <a:endParaRPr kumimoji="0" lang="en-US"/>
          </a:p>
        </p:txBody>
      </p:sp>
      <p:graphicFrame>
        <p:nvGraphicFramePr>
          <p:cNvPr id="30" name="Diagram 29"/>
          <p:cNvGraphicFramePr/>
          <p:nvPr userDrawn="1"/>
        </p:nvGraphicFramePr>
        <p:xfrm>
          <a:off x="7924800" y="6629400"/>
          <a:ext cx="1143000" cy="22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1" name="Picture 30" descr="C:\Users\Tomsey-Engineering\Pictures\TOMSEYTOMSEY.bmp"/>
          <p:cNvPicPr>
            <a:picLocks noChangeAspect="1" noChangeArrowheads="1"/>
          </p:cNvPicPr>
          <p:nvPr userDrawn="1"/>
        </p:nvPicPr>
        <p:blipFill>
          <a:blip cstate="print"/>
          <a:srcRect/>
          <a:stretch>
            <a:fillRect/>
          </a:stretch>
        </p:blipFill>
        <p:spPr bwMode="auto">
          <a:xfrm>
            <a:off x="0" y="6572250"/>
            <a:ext cx="1295400" cy="285750"/>
          </a:xfrm>
          <a:prstGeom prst="rect">
            <a:avLst/>
          </a:prstGeom>
          <a:noFill/>
        </p:spPr>
      </p:pic>
      <p:sp>
        <p:nvSpPr>
          <p:cNvPr id="28" name="TextBox 27"/>
          <p:cNvSpPr txBox="1"/>
          <p:nvPr userDrawn="1"/>
        </p:nvSpPr>
        <p:spPr>
          <a:xfrm>
            <a:off x="1951056" y="5527218"/>
            <a:ext cx="6705600"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spc="0">
                <a:ln w="0"/>
                <a:solidFill>
                  <a:srgbClr val="00B050"/>
                </a:solidFill>
                <a:effectLst>
                  <a:reflection blurRad="12700" stA="50000" endPos="50000" dist="5000" dir="5400000" sy="-100000" rotWithShape="0"/>
                </a:effectLst>
              </a:rPr>
              <a:t>TOMSEY ENGINEERING AND SERVICES INT’L LTD</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rot="5400000">
            <a:off x="7589520" y="1081851"/>
            <a:ext cx="2011680" cy="384048"/>
          </a:xfrm>
          <a:prstGeom prst="rect">
            <a:avLst/>
          </a:prstGeom>
        </p:spPr>
        <p:txBody>
          <a:bodyPr/>
          <a:lstStyle/>
          <a:p>
            <a:endParaRPr lang="en-US"/>
          </a:p>
        </p:txBody>
      </p:sp>
      <p:sp>
        <p:nvSpPr>
          <p:cNvPr id="5" name="Footer Placeholder 4"/>
          <p:cNvSpPr>
            <a:spLocks noGrp="1"/>
          </p:cNvSpPr>
          <p:nvPr>
            <p:ph type="ftr" sz="quarter" idx="11"/>
          </p:nvPr>
        </p:nvSpPr>
        <p:spPr>
          <a:xfrm rot="5400000">
            <a:off x="6990186" y="3737240"/>
            <a:ext cx="3200400" cy="365760"/>
          </a:xfrm>
          <a:prstGeom prst="rect">
            <a:avLst/>
          </a:prstGeom>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rot="5400000">
            <a:off x="7589520" y="1081851"/>
            <a:ext cx="2011680" cy="384048"/>
          </a:xfrm>
          <a:prstGeom prst="rect">
            <a:avLst/>
          </a:prstGeom>
        </p:spPr>
        <p:txBody>
          <a:bodyPr/>
          <a:lstStyle/>
          <a:p>
            <a:endParaRPr lang="en-US"/>
          </a:p>
        </p:txBody>
      </p:sp>
      <p:sp>
        <p:nvSpPr>
          <p:cNvPr id="5" name="Footer Placeholder 4"/>
          <p:cNvSpPr>
            <a:spLocks noGrp="1"/>
          </p:cNvSpPr>
          <p:nvPr>
            <p:ph type="ftr" sz="quarter" idx="11"/>
          </p:nvPr>
        </p:nvSpPr>
        <p:spPr>
          <a:xfrm rot="5400000">
            <a:off x="6990186" y="3737240"/>
            <a:ext cx="3200400" cy="365760"/>
          </a:xfrm>
          <a:prstGeom prst="rect">
            <a:avLst/>
          </a:prstGeom>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Slide Number Placeholder 8"/>
          <p:cNvSpPr>
            <a:spLocks noGrp="1"/>
          </p:cNvSpPr>
          <p:nvPr>
            <p:ph type="sldNum" sz="quarter" idx="15"/>
          </p:nvPr>
        </p:nvSpPr>
        <p:spPr/>
        <p:txBody>
          <a:bodyPr rtlCol="0"/>
          <a:lstStyle/>
          <a:p>
            <a:fld id="{6294C92D-0306-4E69-9CD3-20855E849650}" type="slidenum">
              <a:rPr kumimoji="0" lang="en-US" smtClean="0"/>
              <a:pPr/>
              <a:t>‹#›</a:t>
            </a:fld>
            <a:endParaRPr kumimoji="0" lang="en-US"/>
          </a:p>
        </p:txBody>
      </p:sp>
      <p:pic>
        <p:nvPicPr>
          <p:cNvPr id="11" name="Picture 10" descr="C:\Users\Tomsey-Engineering\Pictures\TOMSEYTOMSEY.bmp"/>
          <p:cNvPicPr>
            <a:picLocks noChangeAspect="1" noChangeArrowheads="1"/>
          </p:cNvPicPr>
          <p:nvPr userDrawn="1"/>
        </p:nvPicPr>
        <p:blipFill>
          <a:blip cstate="print"/>
          <a:srcRect/>
          <a:stretch>
            <a:fillRect/>
          </a:stretch>
        </p:blipFill>
        <p:spPr bwMode="auto">
          <a:xfrm>
            <a:off x="0" y="6572250"/>
            <a:ext cx="1295400" cy="285750"/>
          </a:xfrm>
          <a:prstGeom prst="rect">
            <a:avLst/>
          </a:prstGeom>
          <a:noFill/>
        </p:spPr>
      </p:pic>
      <p:graphicFrame>
        <p:nvGraphicFramePr>
          <p:cNvPr id="12" name="Diagram 11"/>
          <p:cNvGraphicFramePr/>
          <p:nvPr userDrawn="1"/>
        </p:nvGraphicFramePr>
        <p:xfrm>
          <a:off x="7620000" y="6629400"/>
          <a:ext cx="1143000" cy="22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a:prstGeom prst="rect">
            <a:avLst/>
          </a:prstGeom>
        </p:spPr>
        <p:txBody>
          <a:bodyPr/>
          <a:lstStyle/>
          <a:p>
            <a:endParaRPr lang="en-US"/>
          </a:p>
        </p:txBody>
      </p:sp>
      <p:sp>
        <p:nvSpPr>
          <p:cNvPr id="5" name="Footer Placeholder 4"/>
          <p:cNvSpPr>
            <a:spLocks noGrp="1"/>
          </p:cNvSpPr>
          <p:nvPr>
            <p:ph type="ftr" sz="quarter" idx="11"/>
          </p:nvPr>
        </p:nvSpPr>
        <p:spPr bwMode="auto">
          <a:xfrm rot="5400000">
            <a:off x="7077456" y="4178808"/>
            <a:ext cx="3657600" cy="384048"/>
          </a:xfrm>
          <a:prstGeom prst="rect">
            <a:avLst/>
          </a:prstGeom>
        </p:spPr>
        <p:txBody>
          <a:bodyPr/>
          <a:lstStyle/>
          <a:p>
            <a:endParaRPr kumimoji="0"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294C92D-0306-4E69-9CD3-20855E849650}"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a:xfrm rot="5400000">
            <a:off x="7589520" y="1081851"/>
            <a:ext cx="2011680" cy="384048"/>
          </a:xfrm>
          <a:prstGeom prst="rect">
            <a:avLst/>
          </a:prstGeom>
        </p:spPr>
        <p:txBody>
          <a:bodyPr/>
          <a:lstStyle/>
          <a:p>
            <a:endParaRPr lang="en-US"/>
          </a:p>
        </p:txBody>
      </p:sp>
      <p:sp>
        <p:nvSpPr>
          <p:cNvPr id="6" name="Footer Placeholder 5"/>
          <p:cNvSpPr>
            <a:spLocks noGrp="1"/>
          </p:cNvSpPr>
          <p:nvPr>
            <p:ph type="ftr" sz="quarter" idx="11"/>
          </p:nvPr>
        </p:nvSpPr>
        <p:spPr>
          <a:xfrm rot="5400000">
            <a:off x="6990186" y="3737240"/>
            <a:ext cx="3200400" cy="365760"/>
          </a:xfrm>
          <a:prstGeom prst="rect">
            <a:avLst/>
          </a:prstGeom>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a:t>
            </a:fld>
            <a:endParaRPr kumimoji="0"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a:xfrm rot="5400000">
            <a:off x="7589520" y="1081851"/>
            <a:ext cx="2011680" cy="384048"/>
          </a:xfrm>
          <a:prstGeom prst="rect">
            <a:avLst/>
          </a:prstGeom>
        </p:spPr>
        <p:txBody>
          <a:bodyPr/>
          <a:lstStyle/>
          <a:p>
            <a:endParaRPr lang="en-US"/>
          </a:p>
        </p:txBody>
      </p:sp>
      <p:sp>
        <p:nvSpPr>
          <p:cNvPr id="8" name="Footer Placeholder 7"/>
          <p:cNvSpPr>
            <a:spLocks noGrp="1"/>
          </p:cNvSpPr>
          <p:nvPr>
            <p:ph type="ftr" sz="quarter" idx="11"/>
          </p:nvPr>
        </p:nvSpPr>
        <p:spPr>
          <a:xfrm rot="5400000">
            <a:off x="6990186" y="3737240"/>
            <a:ext cx="3200400" cy="365760"/>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6294C92D-0306-4E69-9CD3-20855E849650}" type="slidenum">
              <a:rPr kumimoji="0" lang="en-US" smtClean="0"/>
              <a:pPr/>
              <a:t>‹#›</a:t>
            </a:fld>
            <a:endParaRPr kumimoji="0"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a:xfrm rot="5400000">
            <a:off x="7589520" y="1081851"/>
            <a:ext cx="2011680" cy="384048"/>
          </a:xfrm>
          <a:prstGeom prst="rect">
            <a:avLst/>
          </a:prstGeom>
        </p:spPr>
        <p:txBody>
          <a:bodyPr rtlCol="0"/>
          <a:lstStyle/>
          <a:p>
            <a:endParaRPr lang="en-US"/>
          </a:p>
        </p:txBody>
      </p:sp>
      <p:sp>
        <p:nvSpPr>
          <p:cNvPr id="7" name="Slide Number Placeholder 6"/>
          <p:cNvSpPr>
            <a:spLocks noGrp="1"/>
          </p:cNvSpPr>
          <p:nvPr>
            <p:ph type="sldNum" sz="quarter" idx="11"/>
          </p:nvPr>
        </p:nvSpPr>
        <p:spPr/>
        <p:txBody>
          <a:bodyPr rtlCol="0"/>
          <a:lstStyle/>
          <a:p>
            <a:fld id="{6294C92D-0306-4E69-9CD3-20855E849650}" type="slidenum">
              <a:rPr kumimoji="0" lang="en-US" smtClean="0"/>
              <a:pPr/>
              <a:t>‹#›</a:t>
            </a:fld>
            <a:endParaRPr kumimoji="0" lang="en-US"/>
          </a:p>
        </p:txBody>
      </p:sp>
      <p:sp>
        <p:nvSpPr>
          <p:cNvPr id="8" name="Footer Placeholder 7"/>
          <p:cNvSpPr>
            <a:spLocks noGrp="1"/>
          </p:cNvSpPr>
          <p:nvPr>
            <p:ph type="ftr" sz="quarter" idx="12"/>
          </p:nvPr>
        </p:nvSpPr>
        <p:spPr>
          <a:xfrm rot="5400000">
            <a:off x="6990186" y="3737240"/>
            <a:ext cx="3200400" cy="365760"/>
          </a:xfrm>
          <a:prstGeom prst="rect">
            <a:avLst/>
          </a:prstGeom>
        </p:spPr>
        <p:txBody>
          <a:bodyPr rtlCol="0"/>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5400000">
            <a:off x="7589520" y="1081851"/>
            <a:ext cx="2011680" cy="384048"/>
          </a:xfrm>
          <a:prstGeom prst="rect">
            <a:avLst/>
          </a:prstGeom>
        </p:spPr>
        <p:txBody>
          <a:bodyPr/>
          <a:lstStyle/>
          <a:p>
            <a:endParaRPr lang="en-US"/>
          </a:p>
        </p:txBody>
      </p:sp>
      <p:sp>
        <p:nvSpPr>
          <p:cNvPr id="3" name="Footer Placeholder 2"/>
          <p:cNvSpPr>
            <a:spLocks noGrp="1"/>
          </p:cNvSpPr>
          <p:nvPr>
            <p:ph type="ftr" sz="quarter" idx="11"/>
          </p:nvPr>
        </p:nvSpPr>
        <p:spPr>
          <a:xfrm rot="5400000">
            <a:off x="6990186" y="3737240"/>
            <a:ext cx="3200400" cy="365760"/>
          </a:xfrm>
          <a:prstGeom prst="rect">
            <a:avLst/>
          </a:prstGeom>
        </p:spPr>
        <p:txBody>
          <a:bodyPr/>
          <a:lstStyle/>
          <a:p>
            <a:endParaRPr kumimoji="0" lang="en-US"/>
          </a:p>
        </p:txBody>
      </p:sp>
      <p:sp>
        <p:nvSpPr>
          <p:cNvPr id="4" name="Slide Number Placeholder 3"/>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a:xfrm rot="5400000">
            <a:off x="7589520" y="1081851"/>
            <a:ext cx="2011680" cy="384048"/>
          </a:xfrm>
          <a:prstGeom prst="rect">
            <a:avLst/>
          </a:prstGeom>
        </p:spPr>
        <p:txBody>
          <a:bodyPr rtlCol="0"/>
          <a:lstStyle/>
          <a:p>
            <a:endParaRPr lang="en-US"/>
          </a:p>
        </p:txBody>
      </p:sp>
      <p:sp>
        <p:nvSpPr>
          <p:cNvPr id="22" name="Slide Number Placeholder 21"/>
          <p:cNvSpPr>
            <a:spLocks noGrp="1"/>
          </p:cNvSpPr>
          <p:nvPr>
            <p:ph type="sldNum" sz="quarter" idx="15"/>
          </p:nvPr>
        </p:nvSpPr>
        <p:spPr/>
        <p:txBody>
          <a:bodyPr rtlCol="0"/>
          <a:lstStyle/>
          <a:p>
            <a:fld id="{6294C92D-0306-4E69-9CD3-20855E849650}" type="slidenum">
              <a:rPr kumimoji="0" lang="en-US" smtClean="0"/>
              <a:pPr/>
              <a:t>‹#›</a:t>
            </a:fld>
            <a:endParaRPr kumimoji="0" lang="en-US"/>
          </a:p>
        </p:txBody>
      </p:sp>
      <p:sp>
        <p:nvSpPr>
          <p:cNvPr id="23" name="Footer Placeholder 22"/>
          <p:cNvSpPr>
            <a:spLocks noGrp="1"/>
          </p:cNvSpPr>
          <p:nvPr>
            <p:ph type="ftr" sz="quarter" idx="16"/>
          </p:nvPr>
        </p:nvSpPr>
        <p:spPr>
          <a:xfrm rot="5400000">
            <a:off x="6990186" y="3737240"/>
            <a:ext cx="3200400" cy="365760"/>
          </a:xfrm>
          <a:prstGeom prst="rect">
            <a:avLst/>
          </a:prstGeom>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ate Placeholder 16"/>
          <p:cNvSpPr>
            <a:spLocks noGrp="1"/>
          </p:cNvSpPr>
          <p:nvPr>
            <p:ph type="dt" sz="half" idx="10"/>
          </p:nvPr>
        </p:nvSpPr>
        <p:spPr>
          <a:xfrm rot="5400000">
            <a:off x="7589520" y="1081851"/>
            <a:ext cx="2011680" cy="384048"/>
          </a:xfrm>
          <a:prstGeom prst="rect">
            <a:avLst/>
          </a:prstGeom>
        </p:spPr>
        <p:txBody>
          <a:bodyPr rtlCol="0"/>
          <a:lstStyle/>
          <a:p>
            <a:endParaRPr lang="en-US"/>
          </a:p>
        </p:txBody>
      </p:sp>
      <p:sp>
        <p:nvSpPr>
          <p:cNvPr id="18" name="Slide Number Placeholder 17"/>
          <p:cNvSpPr>
            <a:spLocks noGrp="1"/>
          </p:cNvSpPr>
          <p:nvPr>
            <p:ph type="sldNum" sz="quarter" idx="11"/>
          </p:nvPr>
        </p:nvSpPr>
        <p:spPr/>
        <p:txBody>
          <a:bodyPr rtlCol="0"/>
          <a:lstStyle/>
          <a:p>
            <a:fld id="{6294C92D-0306-4E69-9CD3-20855E849650}" type="slidenum">
              <a:rPr kumimoji="0" lang="en-US" smtClean="0"/>
              <a:pPr/>
              <a:t>‹#›</a:t>
            </a:fld>
            <a:endParaRPr kumimoji="0" lang="en-US"/>
          </a:p>
        </p:txBody>
      </p:sp>
      <p:sp>
        <p:nvSpPr>
          <p:cNvPr id="21" name="Footer Placeholder 20"/>
          <p:cNvSpPr>
            <a:spLocks noGrp="1"/>
          </p:cNvSpPr>
          <p:nvPr>
            <p:ph type="ftr" sz="quarter" idx="12"/>
          </p:nvPr>
        </p:nvSpPr>
        <p:spPr>
          <a:xfrm rot="5400000">
            <a:off x="6990186" y="3737240"/>
            <a:ext cx="3200400" cy="365760"/>
          </a:xfrm>
          <a:prstGeom prst="rect">
            <a:avLst/>
          </a:prstGeom>
        </p:spPr>
        <p:txBody>
          <a:bodyPr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rgbClr val="00B050">
                <a:alpha val="93000"/>
              </a:srgb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rgbClr val="92D050"/>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rgbClr val="92D050">
              <a:alpha val="87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solidFill>
            <a:srgbClr val="92D05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6294C92D-0306-4E69-9CD3-20855E849650}" type="slidenum">
              <a:rPr kumimoji="0" lang="en-US" smtClean="0"/>
              <a:pPr algn="ctr" eaLnBrk="1" latinLnBrk="0" hangingPunct="1"/>
              <a:t>‹#›</a:t>
            </a:fld>
            <a:endParaRPr kumimoji="0" lang="en-US" sz="1200">
              <a:solidFill>
                <a:schemeClr val="bg2">
                  <a:shade val="50000"/>
                </a:schemeClr>
              </a:solidFill>
              <a:effectLst/>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58.jpeg"/></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60.jpg"/></Relationships>
</file>

<file path=ppt/slides/_rels/slide31.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66.jpg"/><Relationship Id="rId5" Type="http://schemas.openxmlformats.org/officeDocument/2006/relationships/image" Target="../media/image65.jpg"/><Relationship Id="rId4" Type="http://schemas.openxmlformats.org/officeDocument/2006/relationships/image" Target="../media/image6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3476625"/>
            <a:ext cx="7771754" cy="188595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cap="none" spc="50">
                <a:ln w="11430"/>
                <a:solidFill>
                  <a:srgbClr val="FF0000"/>
                </a:solidFill>
                <a:effectLst>
                  <a:outerShdw blurRad="76200" dist="50800" dir="5400000" algn="tl" rotWithShape="0">
                    <a:srgbClr val="000000">
                      <a:alpha val="65000"/>
                    </a:srgbClr>
                  </a:outerShdw>
                </a:effectLst>
                <a:latin typeface="Bookman Old Style" pitchFamily="18" charset="0"/>
              </a:rPr>
              <a:t/>
            </a:r>
            <a:br>
              <a:rPr lang="en-US" sz="2800" cap="none" spc="50">
                <a:ln w="11430"/>
                <a:solidFill>
                  <a:srgbClr val="FF0000"/>
                </a:solidFill>
                <a:effectLst>
                  <a:outerShdw blurRad="76200" dist="50800" dir="5400000" algn="tl" rotWithShape="0">
                    <a:srgbClr val="000000">
                      <a:alpha val="65000"/>
                    </a:srgbClr>
                  </a:outerShdw>
                </a:effectLst>
                <a:latin typeface="Bookman Old Style" pitchFamily="18" charset="0"/>
              </a:rPr>
            </a:br>
            <a:r>
              <a:rPr lang="en-US" sz="2800" cap="none" spc="50">
                <a:ln w="11430"/>
                <a:solidFill>
                  <a:srgbClr val="FF0000"/>
                </a:solidFill>
                <a:effectLst>
                  <a:outerShdw blurRad="76200" dist="50800" dir="5400000" algn="tl" rotWithShape="0">
                    <a:srgbClr val="000000">
                      <a:alpha val="65000"/>
                    </a:srgbClr>
                  </a:outerShdw>
                </a:effectLst>
                <a:latin typeface="Bookman Old Style" pitchFamily="18" charset="0"/>
              </a:rPr>
              <a:t/>
            </a:r>
            <a:br>
              <a:rPr lang="en-US" sz="2800" cap="none" spc="50">
                <a:ln w="11430"/>
                <a:solidFill>
                  <a:srgbClr val="FF0000"/>
                </a:solidFill>
                <a:effectLst>
                  <a:outerShdw blurRad="76200" dist="50800" dir="5400000" algn="tl" rotWithShape="0">
                    <a:srgbClr val="000000">
                      <a:alpha val="65000"/>
                    </a:srgbClr>
                  </a:outerShdw>
                </a:effectLst>
                <a:latin typeface="Bookman Old Style" pitchFamily="18" charset="0"/>
              </a:rPr>
            </a:br>
            <a:r>
              <a:rPr lang="en-US" sz="2800" cap="none" spc="50">
                <a:ln w="11430"/>
                <a:solidFill>
                  <a:srgbClr val="FF0000"/>
                </a:solidFill>
                <a:effectLst>
                  <a:outerShdw blurRad="76200" dist="50800" dir="5400000" algn="tl" rotWithShape="0">
                    <a:srgbClr val="000000">
                      <a:alpha val="65000"/>
                    </a:srgbClr>
                  </a:outerShdw>
                </a:effectLst>
                <a:latin typeface="Bookman Old Style" pitchFamily="18" charset="0"/>
              </a:rPr>
              <a:t/>
            </a:r>
            <a:br>
              <a:rPr lang="en-US" sz="2800" cap="none" spc="50">
                <a:ln w="11430"/>
                <a:solidFill>
                  <a:srgbClr val="FF0000"/>
                </a:solidFill>
                <a:effectLst>
                  <a:outerShdw blurRad="76200" dist="50800" dir="5400000" algn="tl" rotWithShape="0">
                    <a:srgbClr val="000000">
                      <a:alpha val="65000"/>
                    </a:srgbClr>
                  </a:outerShdw>
                </a:effectLst>
                <a:latin typeface="Bookman Old Style" pitchFamily="18" charset="0"/>
              </a:rPr>
            </a:br>
            <a:r>
              <a:rPr lang="en-US" sz="2800" cap="none" spc="50">
                <a:ln w="11430"/>
                <a:solidFill>
                  <a:srgbClr val="FF0000"/>
                </a:solidFill>
                <a:effectLst>
                  <a:outerShdw blurRad="76200" dist="50800" dir="5400000" algn="tl" rotWithShape="0">
                    <a:srgbClr val="000000">
                      <a:alpha val="65000"/>
                    </a:srgbClr>
                  </a:outerShdw>
                </a:effectLst>
                <a:latin typeface="Bookman Old Style" pitchFamily="18" charset="0"/>
              </a:rPr>
              <a:t/>
            </a:r>
            <a:br>
              <a:rPr lang="en-US" sz="2800" cap="none" spc="50">
                <a:ln w="11430"/>
                <a:solidFill>
                  <a:srgbClr val="FF0000"/>
                </a:solidFill>
                <a:effectLst>
                  <a:outerShdw blurRad="76200" dist="50800" dir="5400000" algn="tl" rotWithShape="0">
                    <a:srgbClr val="000000">
                      <a:alpha val="65000"/>
                    </a:srgbClr>
                  </a:outerShdw>
                </a:effectLst>
                <a:latin typeface="Bookman Old Style" pitchFamily="18" charset="0"/>
              </a:rPr>
            </a:br>
            <a:r>
              <a:rPr lang="en-US" sz="2800" cap="none" spc="50">
                <a:ln w="11430"/>
                <a:solidFill>
                  <a:srgbClr val="FF0000"/>
                </a:solidFill>
                <a:effectLst>
                  <a:outerShdw blurRad="76200" dist="50800" dir="5400000" algn="tl" rotWithShape="0">
                    <a:srgbClr val="000000">
                      <a:alpha val="65000"/>
                    </a:srgbClr>
                  </a:outerShdw>
                </a:effectLst>
                <a:latin typeface="Bookman Old Style" pitchFamily="18" charset="0"/>
              </a:rPr>
              <a:t/>
            </a:r>
            <a:br>
              <a:rPr lang="en-US" sz="2800" cap="none" spc="50">
                <a:ln w="11430"/>
                <a:solidFill>
                  <a:srgbClr val="FF0000"/>
                </a:solidFill>
                <a:effectLst>
                  <a:outerShdw blurRad="76200" dist="50800" dir="5400000" algn="tl" rotWithShape="0">
                    <a:srgbClr val="000000">
                      <a:alpha val="65000"/>
                    </a:srgbClr>
                  </a:outerShdw>
                </a:effectLst>
                <a:latin typeface="Bookman Old Style" pitchFamily="18" charset="0"/>
              </a:rPr>
            </a:br>
            <a:r>
              <a:rPr lang="en-US" sz="2800" cap="none" spc="50">
                <a:ln w="11430"/>
                <a:solidFill>
                  <a:srgbClr val="FF0000"/>
                </a:solidFill>
                <a:effectLst>
                  <a:outerShdw blurRad="76200" dist="50800" dir="5400000" algn="tl" rotWithShape="0">
                    <a:srgbClr val="000000">
                      <a:alpha val="65000"/>
                    </a:srgbClr>
                  </a:outerShdw>
                </a:effectLst>
                <a:latin typeface="Bookman Old Style" pitchFamily="18" charset="0"/>
              </a:rPr>
              <a:t/>
            </a:r>
            <a:br>
              <a:rPr lang="en-US" sz="2800" cap="none" spc="50">
                <a:ln w="11430"/>
                <a:solidFill>
                  <a:srgbClr val="FF0000"/>
                </a:solidFill>
                <a:effectLst>
                  <a:outerShdw blurRad="76200" dist="50800" dir="5400000" algn="tl" rotWithShape="0">
                    <a:srgbClr val="000000">
                      <a:alpha val="65000"/>
                    </a:srgbClr>
                  </a:outerShdw>
                </a:effectLst>
                <a:latin typeface="Bookman Old Style" pitchFamily="18" charset="0"/>
              </a:rPr>
            </a:br>
            <a:r>
              <a:rPr lang="en-US" sz="2800" cap="none" spc="50">
                <a:ln w="11430"/>
                <a:solidFill>
                  <a:srgbClr val="FF0000"/>
                </a:solidFill>
                <a:effectLst>
                  <a:outerShdw blurRad="76200" dist="50800" dir="5400000" algn="tl" rotWithShape="0">
                    <a:srgbClr val="000000">
                      <a:alpha val="65000"/>
                    </a:srgbClr>
                  </a:outerShdw>
                </a:effectLst>
                <a:latin typeface="Bookman Old Style" pitchFamily="18" charset="0"/>
              </a:rPr>
              <a:t/>
            </a:r>
            <a:br>
              <a:rPr lang="en-US" sz="2800" cap="none" spc="50">
                <a:ln w="11430"/>
                <a:solidFill>
                  <a:srgbClr val="FF0000"/>
                </a:solidFill>
                <a:effectLst>
                  <a:outerShdw blurRad="76200" dist="50800" dir="5400000" algn="tl" rotWithShape="0">
                    <a:srgbClr val="000000">
                      <a:alpha val="65000"/>
                    </a:srgbClr>
                  </a:outerShdw>
                </a:effectLst>
                <a:latin typeface="Bookman Old Style" pitchFamily="18" charset="0"/>
              </a:rPr>
            </a:br>
            <a:r>
              <a:rPr lang="en-US" sz="2800" cap="none" spc="50">
                <a:ln w="11430"/>
                <a:solidFill>
                  <a:srgbClr val="FF0000"/>
                </a:solidFill>
                <a:effectLst>
                  <a:outerShdw blurRad="76200" dist="50800" dir="5400000" algn="tl" rotWithShape="0">
                    <a:srgbClr val="000000">
                      <a:alpha val="65000"/>
                    </a:srgbClr>
                  </a:outerShdw>
                </a:effectLst>
                <a:latin typeface="Bookman Old Style" pitchFamily="18" charset="0"/>
              </a:rPr>
              <a:t/>
            </a:r>
            <a:br>
              <a:rPr lang="en-US" sz="2800" cap="none" spc="50">
                <a:ln w="11430"/>
                <a:solidFill>
                  <a:srgbClr val="FF0000"/>
                </a:solidFill>
                <a:effectLst>
                  <a:outerShdw blurRad="76200" dist="50800" dir="5400000" algn="tl" rotWithShape="0">
                    <a:srgbClr val="000000">
                      <a:alpha val="65000"/>
                    </a:srgbClr>
                  </a:outerShdw>
                </a:effectLst>
                <a:latin typeface="Bookman Old Style" pitchFamily="18" charset="0"/>
              </a:rPr>
            </a:br>
            <a:r>
              <a:rPr lang="en-US" sz="2800" cap="none" spc="50">
                <a:ln w="11430"/>
                <a:solidFill>
                  <a:srgbClr val="FF0000"/>
                </a:solidFill>
                <a:effectLst>
                  <a:outerShdw blurRad="76200" dist="50800" dir="5400000" algn="tl" rotWithShape="0">
                    <a:srgbClr val="000000">
                      <a:alpha val="65000"/>
                    </a:srgbClr>
                  </a:outerShdw>
                </a:effectLst>
                <a:latin typeface="Bookman Old Style" pitchFamily="18" charset="0"/>
              </a:rPr>
              <a:t/>
            </a:r>
            <a:br>
              <a:rPr lang="en-US" sz="2800" cap="none" spc="50">
                <a:ln w="11430"/>
                <a:solidFill>
                  <a:srgbClr val="FF0000"/>
                </a:solidFill>
                <a:effectLst>
                  <a:outerShdw blurRad="76200" dist="50800" dir="5400000" algn="tl" rotWithShape="0">
                    <a:srgbClr val="000000">
                      <a:alpha val="65000"/>
                    </a:srgbClr>
                  </a:outerShdw>
                </a:effectLst>
                <a:latin typeface="Bookman Old Style" pitchFamily="18" charset="0"/>
              </a:rPr>
            </a:br>
            <a:r>
              <a:rPr lang="en-US" sz="2800" cap="none" spc="50">
                <a:ln w="11430"/>
                <a:solidFill>
                  <a:srgbClr val="FF0000"/>
                </a:solidFill>
                <a:effectLst>
                  <a:outerShdw blurRad="76200" dist="50800" dir="5400000" algn="tl" rotWithShape="0">
                    <a:srgbClr val="000000">
                      <a:alpha val="65000"/>
                    </a:srgbClr>
                  </a:outerShdw>
                </a:effectLst>
                <a:latin typeface="Bookman Old Style" pitchFamily="18" charset="0"/>
              </a:rPr>
              <a:t/>
            </a:r>
            <a:br>
              <a:rPr lang="en-US" sz="2800" cap="none" spc="50">
                <a:ln w="11430"/>
                <a:solidFill>
                  <a:srgbClr val="FF0000"/>
                </a:solidFill>
                <a:effectLst>
                  <a:outerShdw blurRad="76200" dist="50800" dir="5400000" algn="tl" rotWithShape="0">
                    <a:srgbClr val="000000">
                      <a:alpha val="65000"/>
                    </a:srgbClr>
                  </a:outerShdw>
                </a:effectLst>
                <a:latin typeface="Bookman Old Style" pitchFamily="18" charset="0"/>
              </a:rPr>
            </a:br>
            <a:r>
              <a:rPr lang="en-US" sz="2800" cap="none" spc="50">
                <a:ln w="11430"/>
                <a:solidFill>
                  <a:srgbClr val="FF0000"/>
                </a:solidFill>
                <a:effectLst>
                  <a:outerShdw blurRad="76200" dist="50800" dir="5400000" algn="tl" rotWithShape="0">
                    <a:srgbClr val="000000">
                      <a:alpha val="65000"/>
                    </a:srgbClr>
                  </a:outerShdw>
                </a:effectLst>
                <a:latin typeface="Bookman Old Style" pitchFamily="18" charset="0"/>
              </a:rPr>
              <a:t/>
            </a:r>
            <a:br>
              <a:rPr lang="en-US" sz="2800" cap="none" spc="50">
                <a:ln w="11430"/>
                <a:solidFill>
                  <a:srgbClr val="FF0000"/>
                </a:solidFill>
                <a:effectLst>
                  <a:outerShdw blurRad="76200" dist="50800" dir="5400000" algn="tl" rotWithShape="0">
                    <a:srgbClr val="000000">
                      <a:alpha val="65000"/>
                    </a:srgbClr>
                  </a:outerShdw>
                </a:effectLst>
                <a:latin typeface="Bookman Old Style" pitchFamily="18" charset="0"/>
              </a:rPr>
            </a:br>
            <a:r>
              <a:rPr lang="en-US" sz="3300" cap="none">
                <a:solidFill>
                  <a:srgbClr val="C00000"/>
                </a:solidFill>
                <a:latin typeface="Bookman Old Style" pitchFamily="18" charset="0"/>
              </a:rPr>
              <a:t>ENGINEERING AND CONSTRUCTION CAPABILITY PROFILE</a:t>
            </a:r>
            <a:r>
              <a:rPr lang="en-US" sz="28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radley Hand ITC" pitchFamily="66" charset="0"/>
              </a:rPr>
              <a:t/>
            </a:r>
            <a:br>
              <a:rPr lang="en-US" sz="28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radley Hand ITC" pitchFamily="66" charset="0"/>
              </a:rPr>
            </a:br>
            <a:endParaRPr lang="en-US" sz="28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radley Hand ITC" pitchFamily="66" charset="0"/>
            </a:endParaRPr>
          </a:p>
        </p:txBody>
      </p:sp>
      <p:pic>
        <p:nvPicPr>
          <p:cNvPr id="1028" name="Picture 4" descr="C:\Users\Tomsey-Engineering\Pictures\TOMSEY SITE PICTURES\phrc foto\edit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9404" y="152400"/>
            <a:ext cx="2457450" cy="18192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omsey-Engineering\Pictures\TOMSEY SITE PICTURES\phrc foto\IMG-20150605-0014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1004" y="142875"/>
            <a:ext cx="2438400" cy="1828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descr="C:\Users\Tomsey-Engineering\Pictures\TOMSEY SITE PICTURES\ayobo police station\20160715_1303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6855" y="142875"/>
            <a:ext cx="232474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ABIMBOLA\Desktop\picture folder\DSC02503.JPG"/>
          <p:cNvPicPr/>
          <p:nvPr/>
        </p:nvPicPr>
        <p:blipFill>
          <a:blip r:embed="rId6" cstate="print"/>
          <a:srcRect/>
          <a:stretch>
            <a:fillRect/>
          </a:stretch>
        </p:blipFill>
        <p:spPr bwMode="auto">
          <a:xfrm>
            <a:off x="6666855" y="1971675"/>
            <a:ext cx="2324746" cy="1504949"/>
          </a:xfrm>
          <a:prstGeom prst="rect">
            <a:avLst/>
          </a:prstGeom>
          <a:noFill/>
          <a:ln w="9525">
            <a:noFill/>
            <a:miter lim="800000"/>
            <a:headEnd/>
            <a:tailEnd/>
          </a:ln>
        </p:spPr>
      </p:pic>
      <p:pic>
        <p:nvPicPr>
          <p:cNvPr id="10" name="Picture 9" descr="C:\Users\ABIMBOLA\AppData\Local\Microsoft\Windows\Temporary Internet Files\Content.IE5\CAYSMRZN\20160727_103231.jpg"/>
          <p:cNvPicPr/>
          <p:nvPr/>
        </p:nvPicPr>
        <p:blipFill>
          <a:blip r:embed="rId7" cstate="print"/>
          <a:srcRect/>
          <a:stretch>
            <a:fillRect/>
          </a:stretch>
        </p:blipFill>
        <p:spPr bwMode="auto">
          <a:xfrm>
            <a:off x="4209404" y="1971676"/>
            <a:ext cx="2457450" cy="1504950"/>
          </a:xfrm>
          <a:prstGeom prst="rect">
            <a:avLst/>
          </a:prstGeom>
          <a:noFill/>
          <a:ln w="9525">
            <a:noFill/>
            <a:miter lim="800000"/>
            <a:headEnd/>
            <a:tailEnd/>
          </a:ln>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71004" y="1971675"/>
            <a:ext cx="2438399" cy="1504949"/>
          </a:xfrm>
          <a:prstGeom prst="rect">
            <a:avLst/>
          </a:prstGeom>
          <a:ln>
            <a:noFill/>
          </a:ln>
        </p:spPr>
      </p:pic>
      <p:sp>
        <p:nvSpPr>
          <p:cNvPr id="2" name="TextBox 1">
            <a:extLst>
              <a:ext uri="{FF2B5EF4-FFF2-40B4-BE49-F238E27FC236}">
                <a16:creationId xmlns:a16="http://schemas.microsoft.com/office/drawing/2014/main" id="{FD6F6339-346F-B850-52D0-300C586D1617}"/>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3" name="Picture 4" descr="A picture containing surface chart&#10;&#10;Description automatically generated">
            <a:extLst>
              <a:ext uri="{FF2B5EF4-FFF2-40B4-BE49-F238E27FC236}">
                <a16:creationId xmlns:a16="http://schemas.microsoft.com/office/drawing/2014/main" id="{8E47EEB7-4A97-FFB4-5AA8-9B6D1565F9EA}"/>
              </a:ext>
            </a:extLst>
          </p:cNvPr>
          <p:cNvPicPr>
            <a:picLocks noChangeAspect="1"/>
          </p:cNvPicPr>
          <p:nvPr/>
        </p:nvPicPr>
        <p:blipFill>
          <a:blip r:embed="rId9"/>
          <a:stretch>
            <a:fillRect/>
          </a:stretch>
        </p:blipFill>
        <p:spPr>
          <a:xfrm>
            <a:off x="-5750" y="4523"/>
            <a:ext cx="9155500" cy="7136499"/>
          </a:xfrm>
          <a:prstGeom prst="rect">
            <a:avLst/>
          </a:prstGeom>
        </p:spPr>
      </p:pic>
      <p:pic>
        <p:nvPicPr>
          <p:cNvPr id="5" name="Picture 5" descr="Logo, company name&#10;&#10;Description automatically generated">
            <a:extLst>
              <a:ext uri="{FF2B5EF4-FFF2-40B4-BE49-F238E27FC236}">
                <a16:creationId xmlns:a16="http://schemas.microsoft.com/office/drawing/2014/main" id="{07CCCB3B-9D50-B717-ABC3-AEF2C573FC9F}"/>
              </a:ext>
            </a:extLst>
          </p:cNvPr>
          <p:cNvPicPr>
            <a:picLocks noChangeAspect="1"/>
          </p:cNvPicPr>
          <p:nvPr/>
        </p:nvPicPr>
        <p:blipFill>
          <a:blip r:embed="rId10"/>
          <a:stretch>
            <a:fillRect/>
          </a:stretch>
        </p:blipFill>
        <p:spPr>
          <a:xfrm>
            <a:off x="439947" y="619189"/>
            <a:ext cx="3045124" cy="975734"/>
          </a:xfrm>
          <a:prstGeom prst="rect">
            <a:avLst/>
          </a:prstGeom>
        </p:spPr>
      </p:pic>
      <p:sp>
        <p:nvSpPr>
          <p:cNvPr id="7" name="TextBox 6">
            <a:extLst>
              <a:ext uri="{FF2B5EF4-FFF2-40B4-BE49-F238E27FC236}">
                <a16:creationId xmlns:a16="http://schemas.microsoft.com/office/drawing/2014/main" id="{C5BCB900-367B-23C7-5651-9A4385E740F4}"/>
              </a:ext>
            </a:extLst>
          </p:cNvPr>
          <p:cNvSpPr txBox="1"/>
          <p:nvPr/>
        </p:nvSpPr>
        <p:spPr>
          <a:xfrm>
            <a:off x="2337760" y="5587040"/>
            <a:ext cx="720017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00A758"/>
                </a:solidFill>
                <a:latin typeface="Arial Nova"/>
              </a:rPr>
              <a:t>ENGINEERING </a:t>
            </a:r>
            <a:r>
              <a:rPr lang="en-US" sz="2800" b="1" dirty="0">
                <a:solidFill>
                  <a:srgbClr val="00A758"/>
                </a:solidFill>
                <a:latin typeface="Arial Nova"/>
              </a:rPr>
              <a:t>&amp; CONSTRUCTION    </a:t>
            </a:r>
            <a:r>
              <a:rPr lang="en-US" sz="2800" b="1" dirty="0">
                <a:solidFill>
                  <a:srgbClr val="FF0000"/>
                </a:solidFill>
                <a:latin typeface="Arial Nova"/>
              </a:rPr>
              <a:t> </a:t>
            </a:r>
            <a:r>
              <a:rPr lang="en-US" sz="2800" dirty="0">
                <a:latin typeface="Bookman Old Style"/>
              </a:rPr>
              <a:t> </a:t>
            </a:r>
            <a:br>
              <a:rPr lang="en-US" sz="2800" dirty="0">
                <a:latin typeface="Bookman Old Style"/>
              </a:rPr>
            </a:br>
            <a:r>
              <a:rPr lang="en-US" sz="2400" b="1" dirty="0">
                <a:solidFill>
                  <a:srgbClr val="C00000"/>
                </a:solidFill>
                <a:latin typeface="Arial Nova"/>
                <a:ea typeface="+mn-lt"/>
                <a:cs typeface="+mn-lt"/>
              </a:rPr>
              <a:t>CAPABILITY PROFILE</a:t>
            </a:r>
            <a:r>
              <a:rPr lang="en-US" sz="2800" b="1" dirty="0">
                <a:solidFill>
                  <a:srgbClr val="C00000"/>
                </a:solidFill>
                <a:latin typeface="Bookman Old Style"/>
                <a:ea typeface="+mn-lt"/>
                <a:cs typeface="+mn-lt"/>
              </a:rPr>
              <a:t/>
            </a:r>
            <a:br>
              <a:rPr lang="en-US" sz="2800" b="1" dirty="0">
                <a:solidFill>
                  <a:srgbClr val="C00000"/>
                </a:solidFill>
                <a:latin typeface="Bookman Old Style"/>
                <a:ea typeface="+mn-lt"/>
                <a:cs typeface="+mn-lt"/>
              </a:rPr>
            </a:br>
            <a:endParaRPr lang="en-US" sz="2800" dirty="0">
              <a:ea typeface="+mn-lt"/>
              <a:cs typeface="+mn-lt"/>
            </a:endParaRPr>
          </a:p>
        </p:txBody>
      </p:sp>
    </p:spTree>
    <p:extLst>
      <p:ext uri="{BB962C8B-B14F-4D97-AF65-F5344CB8AC3E}">
        <p14:creationId xmlns:p14="http://schemas.microsoft.com/office/powerpoint/2010/main" val="4042681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10</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CD115-063D-FCB3-B761-BA5B7C48B14D}"/>
              </a:ext>
            </a:extLst>
          </p:cNvPr>
          <p:cNvSpPr txBox="1"/>
          <p:nvPr/>
        </p:nvSpPr>
        <p:spPr>
          <a:xfrm>
            <a:off x="190265" y="374848"/>
            <a:ext cx="8337508" cy="500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70000"/>
              </a:lnSpc>
            </a:pPr>
            <a:endParaRPr lang="en-US" b="1" cap="small" dirty="0">
              <a:solidFill>
                <a:srgbClr val="C00000"/>
              </a:solidFill>
              <a:latin typeface="Bookman Old Style"/>
            </a:endParaRPr>
          </a:p>
        </p:txBody>
      </p:sp>
      <p:sp>
        <p:nvSpPr>
          <p:cNvPr id="7" name="Rectangle 6">
            <a:extLst>
              <a:ext uri="{FF2B5EF4-FFF2-40B4-BE49-F238E27FC236}">
                <a16:creationId xmlns:a16="http://schemas.microsoft.com/office/drawing/2014/main" id="{766AEF64-A037-7812-F635-2891B3642B0C}"/>
              </a:ext>
            </a:extLst>
          </p:cNvPr>
          <p:cNvSpPr/>
          <p:nvPr/>
        </p:nvSpPr>
        <p:spPr>
          <a:xfrm>
            <a:off x="500347" y="484579"/>
            <a:ext cx="1350050" cy="400110"/>
          </a:xfrm>
          <a:prstGeom prst="rect">
            <a:avLst/>
          </a:prstGeom>
        </p:spPr>
        <p:txBody>
          <a:bodyPr wrap="none">
            <a:spAutoFit/>
          </a:bodyPr>
          <a:lstStyle/>
          <a:p>
            <a:r>
              <a:rPr lang="en-US" sz="2000" b="1">
                <a:solidFill>
                  <a:srgbClr val="C00000"/>
                </a:solidFill>
                <a:latin typeface="Bookman Old Style" pitchFamily="18" charset="0"/>
              </a:rPr>
              <a:t>Projects</a:t>
            </a:r>
            <a:r>
              <a:rPr lang="en-US" sz="2000">
                <a:latin typeface="Bookman Old Style" pitchFamily="18" charset="0"/>
              </a:rPr>
              <a:t> </a:t>
            </a:r>
          </a:p>
        </p:txBody>
      </p:sp>
      <p:sp>
        <p:nvSpPr>
          <p:cNvPr id="6" name="Content Placeholder 2">
            <a:extLst>
              <a:ext uri="{FF2B5EF4-FFF2-40B4-BE49-F238E27FC236}">
                <a16:creationId xmlns:a16="http://schemas.microsoft.com/office/drawing/2014/main" id="{113BB7AB-38C2-2C19-7BDA-4977C6F42977}"/>
              </a:ext>
            </a:extLst>
          </p:cNvPr>
          <p:cNvSpPr>
            <a:spLocks noGrp="1"/>
          </p:cNvSpPr>
          <p:nvPr>
            <p:ph sz="quarter" idx="1"/>
          </p:nvPr>
        </p:nvSpPr>
        <p:spPr>
          <a:xfrm>
            <a:off x="228600" y="759841"/>
            <a:ext cx="8229600" cy="5711952"/>
          </a:xfrm>
        </p:spPr>
        <p:txBody>
          <a:bodyPr>
            <a:normAutofit/>
          </a:bodyPr>
          <a:lstStyle/>
          <a:p>
            <a:pPr>
              <a:buNone/>
            </a:pPr>
            <a:r>
              <a:rPr lang="en-US" sz="1800">
                <a:latin typeface="Bookman Old Style" pitchFamily="18" charset="0"/>
              </a:rPr>
              <a:t>   Renovation of </a:t>
            </a:r>
            <a:r>
              <a:rPr lang="en-US" sz="1800" err="1">
                <a:latin typeface="Bookman Old Style" pitchFamily="18" charset="0"/>
              </a:rPr>
              <a:t>Okomi</a:t>
            </a:r>
            <a:r>
              <a:rPr lang="en-US" sz="1800">
                <a:latin typeface="Bookman Old Style" pitchFamily="18" charset="0"/>
              </a:rPr>
              <a:t> Community Clinic  – </a:t>
            </a:r>
            <a:r>
              <a:rPr lang="en-US" sz="1800" b="1">
                <a:latin typeface="Bookman Old Style" pitchFamily="18" charset="0"/>
              </a:rPr>
              <a:t>West African Gas Pipeline Co Ltd </a:t>
            </a:r>
            <a:r>
              <a:rPr lang="en-US" sz="1800">
                <a:latin typeface="Bookman Old Style" pitchFamily="18" charset="0"/>
              </a:rPr>
              <a:t>- Civil Works </a:t>
            </a:r>
          </a:p>
        </p:txBody>
      </p:sp>
      <p:pic>
        <p:nvPicPr>
          <p:cNvPr id="9" name="Picture 8" descr="A picture containing text, grass, outdoor&#10;&#10;Description automatically generated">
            <a:extLst>
              <a:ext uri="{FF2B5EF4-FFF2-40B4-BE49-F238E27FC236}">
                <a16:creationId xmlns:a16="http://schemas.microsoft.com/office/drawing/2014/main" id="{A7620254-0C10-EDDB-B66E-E6B9EADC4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733" y="1613156"/>
            <a:ext cx="3895725" cy="22859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descr="A picture containing text, outdoor&#10;&#10;Description automatically generated">
            <a:extLst>
              <a:ext uri="{FF2B5EF4-FFF2-40B4-BE49-F238E27FC236}">
                <a16:creationId xmlns:a16="http://schemas.microsoft.com/office/drawing/2014/main" id="{B6188719-C3CD-36AF-D77B-043ECC0E04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9229" y="1527785"/>
            <a:ext cx="3581399" cy="22928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A picture containing sky, outdoor&#10;&#10;Description automatically generated">
            <a:extLst>
              <a:ext uri="{FF2B5EF4-FFF2-40B4-BE49-F238E27FC236}">
                <a16:creationId xmlns:a16="http://schemas.microsoft.com/office/drawing/2014/main" id="{02DB89C1-2E1F-69FA-2205-48FDA17F93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727" y="4179170"/>
            <a:ext cx="3895725" cy="236219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15" descr="A picture containing ground, outdoor&#10;&#10;Description automatically generated">
            <a:extLst>
              <a:ext uri="{FF2B5EF4-FFF2-40B4-BE49-F238E27FC236}">
                <a16:creationId xmlns:a16="http://schemas.microsoft.com/office/drawing/2014/main" id="{BEE66230-CFDD-05C6-5F41-E8C8DB9C93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3635" y="4179170"/>
            <a:ext cx="3581399" cy="23621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62734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11</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CD115-063D-FCB3-B761-BA5B7C48B14D}"/>
              </a:ext>
            </a:extLst>
          </p:cNvPr>
          <p:cNvSpPr txBox="1"/>
          <p:nvPr/>
        </p:nvSpPr>
        <p:spPr>
          <a:xfrm>
            <a:off x="190265" y="374848"/>
            <a:ext cx="8337508" cy="500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70000"/>
              </a:lnSpc>
            </a:pPr>
            <a:endParaRPr lang="en-US" b="1" cap="small" dirty="0">
              <a:solidFill>
                <a:srgbClr val="C00000"/>
              </a:solidFill>
              <a:latin typeface="Bookman Old Style"/>
            </a:endParaRPr>
          </a:p>
        </p:txBody>
      </p:sp>
      <p:sp>
        <p:nvSpPr>
          <p:cNvPr id="7" name="Rectangle 6">
            <a:extLst>
              <a:ext uri="{FF2B5EF4-FFF2-40B4-BE49-F238E27FC236}">
                <a16:creationId xmlns:a16="http://schemas.microsoft.com/office/drawing/2014/main" id="{766AEF64-A037-7812-F635-2891B3642B0C}"/>
              </a:ext>
            </a:extLst>
          </p:cNvPr>
          <p:cNvSpPr/>
          <p:nvPr/>
        </p:nvSpPr>
        <p:spPr>
          <a:xfrm>
            <a:off x="344161" y="512977"/>
            <a:ext cx="1350050" cy="400110"/>
          </a:xfrm>
          <a:prstGeom prst="rect">
            <a:avLst/>
          </a:prstGeom>
        </p:spPr>
        <p:txBody>
          <a:bodyPr wrap="none">
            <a:spAutoFit/>
          </a:bodyPr>
          <a:lstStyle/>
          <a:p>
            <a:r>
              <a:rPr lang="en-US" sz="2000" b="1">
                <a:solidFill>
                  <a:srgbClr val="C00000"/>
                </a:solidFill>
                <a:latin typeface="Bookman Old Style" pitchFamily="18" charset="0"/>
              </a:rPr>
              <a:t>Projects</a:t>
            </a:r>
            <a:r>
              <a:rPr lang="en-US" sz="2000">
                <a:latin typeface="Bookman Old Style" pitchFamily="18" charset="0"/>
              </a:rPr>
              <a:t> </a:t>
            </a:r>
          </a:p>
        </p:txBody>
      </p:sp>
      <p:sp>
        <p:nvSpPr>
          <p:cNvPr id="6" name="Content Placeholder 2">
            <a:extLst>
              <a:ext uri="{FF2B5EF4-FFF2-40B4-BE49-F238E27FC236}">
                <a16:creationId xmlns:a16="http://schemas.microsoft.com/office/drawing/2014/main" id="{A7EF7117-813E-06FF-22B0-C2D742A58581}"/>
              </a:ext>
            </a:extLst>
          </p:cNvPr>
          <p:cNvSpPr>
            <a:spLocks noGrp="1"/>
          </p:cNvSpPr>
          <p:nvPr>
            <p:ph sz="quarter" idx="1"/>
          </p:nvPr>
        </p:nvSpPr>
        <p:spPr>
          <a:xfrm>
            <a:off x="285395" y="845034"/>
            <a:ext cx="8229600" cy="5711952"/>
          </a:xfrm>
        </p:spPr>
        <p:txBody>
          <a:bodyPr vert="horz" lIns="91440" tIns="45720" rIns="91440" bIns="45720" anchor="t">
            <a:normAutofit/>
          </a:bodyPr>
          <a:lstStyle/>
          <a:p>
            <a:pPr>
              <a:buNone/>
            </a:pPr>
            <a:r>
              <a:rPr lang="en-US" sz="1800">
                <a:latin typeface="Bookman Old Style"/>
              </a:rPr>
              <a:t>Construction of Permanent Erosion Control at Pipeline Right-of-Way  – </a:t>
            </a:r>
            <a:r>
              <a:rPr lang="en-US" sz="1800" b="1">
                <a:latin typeface="Bookman Old Style"/>
              </a:rPr>
              <a:t>West African Gas Pipeline Co Ltd </a:t>
            </a:r>
            <a:r>
              <a:rPr lang="en-US" sz="1800">
                <a:latin typeface="Bookman Old Style"/>
              </a:rPr>
              <a:t>– Civil Works </a:t>
            </a:r>
            <a:endParaRPr lang="en-US" sz="1800">
              <a:latin typeface="Bookman Old Style" pitchFamily="18" charset="0"/>
            </a:endParaRPr>
          </a:p>
        </p:txBody>
      </p:sp>
      <p:pic>
        <p:nvPicPr>
          <p:cNvPr id="9" name="Picture 8" descr="A picture containing text&#10;&#10;Description automatically generated">
            <a:extLst>
              <a:ext uri="{FF2B5EF4-FFF2-40B4-BE49-F238E27FC236}">
                <a16:creationId xmlns:a16="http://schemas.microsoft.com/office/drawing/2014/main" id="{92356B34-F8A0-9966-B79F-FC3BD915A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367" y="1721818"/>
            <a:ext cx="3895725" cy="22976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descr="A picture containing text&#10;&#10;Description automatically generated">
            <a:extLst>
              <a:ext uri="{FF2B5EF4-FFF2-40B4-BE49-F238E27FC236}">
                <a16:creationId xmlns:a16="http://schemas.microsoft.com/office/drawing/2014/main" id="{35254129-828D-54E8-380C-7A5C2E8DBF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307" y="1594029"/>
            <a:ext cx="3580845" cy="22976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A picture containing text, ground&#10;&#10;Description automatically generated">
            <a:extLst>
              <a:ext uri="{FF2B5EF4-FFF2-40B4-BE49-F238E27FC236}">
                <a16:creationId xmlns:a16="http://schemas.microsoft.com/office/drawing/2014/main" id="{37DD60A2-EAF3-8302-09A6-27C4A7CE20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135" y="4221765"/>
            <a:ext cx="3895725" cy="236219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15" descr="A picture containing text, grass&#10;&#10;Description automatically generated">
            <a:extLst>
              <a:ext uri="{FF2B5EF4-FFF2-40B4-BE49-F238E27FC236}">
                <a16:creationId xmlns:a16="http://schemas.microsoft.com/office/drawing/2014/main" id="{C1296689-01C6-0178-7276-03F72EC930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1296" y="4065579"/>
            <a:ext cx="3580845" cy="23621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0504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12</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CD115-063D-FCB3-B761-BA5B7C48B14D}"/>
              </a:ext>
            </a:extLst>
          </p:cNvPr>
          <p:cNvSpPr txBox="1"/>
          <p:nvPr/>
        </p:nvSpPr>
        <p:spPr>
          <a:xfrm>
            <a:off x="190265" y="374848"/>
            <a:ext cx="8337508" cy="500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70000"/>
              </a:lnSpc>
            </a:pPr>
            <a:endParaRPr lang="en-US" b="1" cap="small" dirty="0">
              <a:solidFill>
                <a:srgbClr val="C00000"/>
              </a:solidFill>
              <a:latin typeface="Bookman Old Style"/>
            </a:endParaRPr>
          </a:p>
        </p:txBody>
      </p:sp>
      <p:sp>
        <p:nvSpPr>
          <p:cNvPr id="7" name="Rectangle 6">
            <a:extLst>
              <a:ext uri="{FF2B5EF4-FFF2-40B4-BE49-F238E27FC236}">
                <a16:creationId xmlns:a16="http://schemas.microsoft.com/office/drawing/2014/main" id="{766AEF64-A037-7812-F635-2891B3642B0C}"/>
              </a:ext>
            </a:extLst>
          </p:cNvPr>
          <p:cNvSpPr/>
          <p:nvPr/>
        </p:nvSpPr>
        <p:spPr>
          <a:xfrm>
            <a:off x="528745" y="512977"/>
            <a:ext cx="1350050" cy="400110"/>
          </a:xfrm>
          <a:prstGeom prst="rect">
            <a:avLst/>
          </a:prstGeom>
        </p:spPr>
        <p:txBody>
          <a:bodyPr wrap="none">
            <a:spAutoFit/>
          </a:bodyPr>
          <a:lstStyle/>
          <a:p>
            <a:r>
              <a:rPr lang="en-US" sz="2000" b="1">
                <a:solidFill>
                  <a:srgbClr val="C00000"/>
                </a:solidFill>
                <a:latin typeface="Bookman Old Style" pitchFamily="18" charset="0"/>
              </a:rPr>
              <a:t>Projects</a:t>
            </a:r>
            <a:r>
              <a:rPr lang="en-US" sz="2000">
                <a:latin typeface="Bookman Old Style" pitchFamily="18" charset="0"/>
              </a:rPr>
              <a:t> </a:t>
            </a:r>
          </a:p>
        </p:txBody>
      </p:sp>
      <p:sp>
        <p:nvSpPr>
          <p:cNvPr id="6" name="Content Placeholder 2">
            <a:extLst>
              <a:ext uri="{FF2B5EF4-FFF2-40B4-BE49-F238E27FC236}">
                <a16:creationId xmlns:a16="http://schemas.microsoft.com/office/drawing/2014/main" id="{AC6B478C-E375-AC05-CF7B-E3DC96447E57}"/>
              </a:ext>
            </a:extLst>
          </p:cNvPr>
          <p:cNvSpPr>
            <a:spLocks noGrp="1"/>
          </p:cNvSpPr>
          <p:nvPr>
            <p:ph sz="quarter" idx="1"/>
          </p:nvPr>
        </p:nvSpPr>
        <p:spPr>
          <a:xfrm>
            <a:off x="228600" y="788239"/>
            <a:ext cx="8229600" cy="5711952"/>
          </a:xfrm>
        </p:spPr>
        <p:txBody>
          <a:bodyPr>
            <a:normAutofit/>
          </a:bodyPr>
          <a:lstStyle/>
          <a:p>
            <a:pPr>
              <a:buNone/>
            </a:pPr>
            <a:r>
              <a:rPr lang="en-US" sz="1800">
                <a:latin typeface="Bookman Old Style" pitchFamily="18" charset="0"/>
              </a:rPr>
              <a:t>	Construction of Permanent Erosion Control at Pipeline Right-of-Way  – </a:t>
            </a:r>
            <a:r>
              <a:rPr lang="en-US" sz="1800" b="1">
                <a:latin typeface="Bookman Old Style" pitchFamily="18" charset="0"/>
              </a:rPr>
              <a:t>West African Gas Pipeline Co Ltd </a:t>
            </a:r>
            <a:r>
              <a:rPr lang="en-US" sz="1800">
                <a:latin typeface="Bookman Old Style" pitchFamily="18" charset="0"/>
              </a:rPr>
              <a:t>– Civil Works </a:t>
            </a:r>
          </a:p>
        </p:txBody>
      </p:sp>
      <p:pic>
        <p:nvPicPr>
          <p:cNvPr id="9" name="Picture 8" descr="A picture containing text, doing, trick, cement&#10;&#10;Description automatically generated">
            <a:extLst>
              <a:ext uri="{FF2B5EF4-FFF2-40B4-BE49-F238E27FC236}">
                <a16:creationId xmlns:a16="http://schemas.microsoft.com/office/drawing/2014/main" id="{B9F3B1FB-1E72-4071-0579-C8C4A12B21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952" y="1623676"/>
            <a:ext cx="3895725" cy="22976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descr="A picture containing text&#10;&#10;Description automatically generated">
            <a:extLst>
              <a:ext uri="{FF2B5EF4-FFF2-40B4-BE49-F238E27FC236}">
                <a16:creationId xmlns:a16="http://schemas.microsoft.com/office/drawing/2014/main" id="{48058DD8-EC7C-B95B-FD5D-6A705EAB24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3099" y="1623140"/>
            <a:ext cx="3580846" cy="22976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a:extLst>
              <a:ext uri="{FF2B5EF4-FFF2-40B4-BE49-F238E27FC236}">
                <a16:creationId xmlns:a16="http://schemas.microsoft.com/office/drawing/2014/main" id="{708627ED-7BE7-343C-E984-7C07D68C55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793" y="4209353"/>
            <a:ext cx="3899473" cy="236219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15" descr="A picture containing text, ground, outdoor, dirt&#10;&#10;Description automatically generated">
            <a:extLst>
              <a:ext uri="{FF2B5EF4-FFF2-40B4-BE49-F238E27FC236}">
                <a16:creationId xmlns:a16="http://schemas.microsoft.com/office/drawing/2014/main" id="{BE5354F7-2D5A-E6B4-16C6-EFE3479DFB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7097" y="4081565"/>
            <a:ext cx="3708456" cy="23621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236623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13</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CD115-063D-FCB3-B761-BA5B7C48B14D}"/>
              </a:ext>
            </a:extLst>
          </p:cNvPr>
          <p:cNvSpPr txBox="1"/>
          <p:nvPr/>
        </p:nvSpPr>
        <p:spPr>
          <a:xfrm>
            <a:off x="190265" y="374848"/>
            <a:ext cx="8337508" cy="500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70000"/>
              </a:lnSpc>
            </a:pPr>
            <a:endParaRPr lang="en-US" b="1" cap="small" dirty="0">
              <a:solidFill>
                <a:srgbClr val="C00000"/>
              </a:solidFill>
              <a:latin typeface="Bookman Old Style"/>
            </a:endParaRPr>
          </a:p>
        </p:txBody>
      </p:sp>
      <p:sp>
        <p:nvSpPr>
          <p:cNvPr id="7" name="Rectangle 6">
            <a:extLst>
              <a:ext uri="{FF2B5EF4-FFF2-40B4-BE49-F238E27FC236}">
                <a16:creationId xmlns:a16="http://schemas.microsoft.com/office/drawing/2014/main" id="{766AEF64-A037-7812-F635-2891B3642B0C}"/>
              </a:ext>
            </a:extLst>
          </p:cNvPr>
          <p:cNvSpPr/>
          <p:nvPr/>
        </p:nvSpPr>
        <p:spPr>
          <a:xfrm>
            <a:off x="528745" y="512977"/>
            <a:ext cx="1350050" cy="400110"/>
          </a:xfrm>
          <a:prstGeom prst="rect">
            <a:avLst/>
          </a:prstGeom>
        </p:spPr>
        <p:txBody>
          <a:bodyPr wrap="none">
            <a:spAutoFit/>
          </a:bodyPr>
          <a:lstStyle/>
          <a:p>
            <a:r>
              <a:rPr lang="en-US" sz="2000" b="1">
                <a:solidFill>
                  <a:srgbClr val="C00000"/>
                </a:solidFill>
                <a:latin typeface="Bookman Old Style" pitchFamily="18" charset="0"/>
              </a:rPr>
              <a:t>Projects</a:t>
            </a:r>
            <a:r>
              <a:rPr lang="en-US" sz="2000">
                <a:latin typeface="Bookman Old Style" pitchFamily="18" charset="0"/>
              </a:rPr>
              <a:t> </a:t>
            </a:r>
          </a:p>
        </p:txBody>
      </p:sp>
      <p:sp>
        <p:nvSpPr>
          <p:cNvPr id="6" name="Content Placeholder 2">
            <a:extLst>
              <a:ext uri="{FF2B5EF4-FFF2-40B4-BE49-F238E27FC236}">
                <a16:creationId xmlns:a16="http://schemas.microsoft.com/office/drawing/2014/main" id="{47287145-D9AA-09B3-8A90-29D4C43A8806}"/>
              </a:ext>
            </a:extLst>
          </p:cNvPr>
          <p:cNvSpPr>
            <a:spLocks noGrp="1"/>
          </p:cNvSpPr>
          <p:nvPr>
            <p:ph sz="quarter" idx="1"/>
          </p:nvPr>
        </p:nvSpPr>
        <p:spPr>
          <a:xfrm>
            <a:off x="228600" y="759842"/>
            <a:ext cx="8305326" cy="5711952"/>
          </a:xfrm>
        </p:spPr>
        <p:txBody>
          <a:bodyPr>
            <a:normAutofit/>
          </a:bodyPr>
          <a:lstStyle/>
          <a:p>
            <a:pPr>
              <a:buNone/>
            </a:pPr>
            <a:r>
              <a:rPr lang="en-US" sz="1800">
                <a:latin typeface="Bookman Old Style" pitchFamily="18" charset="0"/>
              </a:rPr>
              <a:t>   Completed reconstruction of collapsed tank at </a:t>
            </a:r>
            <a:r>
              <a:rPr lang="en-US" sz="1800" b="1">
                <a:latin typeface="Bookman Old Style" pitchFamily="18" charset="0"/>
              </a:rPr>
              <a:t>Port-Harcourt Refining Company (PHRC) </a:t>
            </a:r>
            <a:r>
              <a:rPr lang="en-US" sz="1800">
                <a:latin typeface="Bookman Old Style" pitchFamily="18" charset="0"/>
              </a:rPr>
              <a:t>- Fabrication works</a:t>
            </a:r>
          </a:p>
        </p:txBody>
      </p:sp>
      <p:pic>
        <p:nvPicPr>
          <p:cNvPr id="11" name="Picture 10" descr="C:\Users\ABIMBOLA\Desktop\TOMSEY SITE PICTURES\Tank rehab\91.jpg">
            <a:extLst>
              <a:ext uri="{FF2B5EF4-FFF2-40B4-BE49-F238E27FC236}">
                <a16:creationId xmlns:a16="http://schemas.microsoft.com/office/drawing/2014/main" id="{287D8B2D-F6CD-3E42-5512-03D6C0A9C5D6}"/>
              </a:ext>
            </a:extLst>
          </p:cNvPr>
          <p:cNvPicPr/>
          <p:nvPr/>
        </p:nvPicPr>
        <p:blipFill>
          <a:blip r:embed="rId3" cstate="print"/>
          <a:srcRect/>
          <a:stretch>
            <a:fillRect/>
          </a:stretch>
        </p:blipFill>
        <p:spPr bwMode="auto">
          <a:xfrm>
            <a:off x="664252" y="1585295"/>
            <a:ext cx="3799937" cy="2286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13" descr="C:\Users\ABIMBOLA\Desktop\TOMSEY SITE PICTURES\Tank rehab\85.JPG">
            <a:extLst>
              <a:ext uri="{FF2B5EF4-FFF2-40B4-BE49-F238E27FC236}">
                <a16:creationId xmlns:a16="http://schemas.microsoft.com/office/drawing/2014/main" id="{8CD58020-4D8F-DB53-320C-3956A578FD94}"/>
              </a:ext>
            </a:extLst>
          </p:cNvPr>
          <p:cNvPicPr/>
          <p:nvPr/>
        </p:nvPicPr>
        <p:blipFill>
          <a:blip r:embed="rId4" cstate="print"/>
          <a:srcRect/>
          <a:stretch>
            <a:fillRect/>
          </a:stretch>
        </p:blipFill>
        <p:spPr bwMode="auto">
          <a:xfrm>
            <a:off x="4821113" y="1585295"/>
            <a:ext cx="3514725" cy="2286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15" descr="Port Harcourt Refining Company Tank Project">
            <a:extLst>
              <a:ext uri="{FF2B5EF4-FFF2-40B4-BE49-F238E27FC236}">
                <a16:creationId xmlns:a16="http://schemas.microsoft.com/office/drawing/2014/main" id="{6BBCC82B-9E83-B77A-72AB-44FED228A2EE}"/>
              </a:ext>
            </a:extLst>
          </p:cNvPr>
          <p:cNvPicPr/>
          <p:nvPr/>
        </p:nvPicPr>
        <p:blipFill>
          <a:blip r:embed="rId5"/>
          <a:srcRect/>
          <a:stretch>
            <a:fillRect/>
          </a:stretch>
        </p:blipFill>
        <p:spPr bwMode="auto">
          <a:xfrm>
            <a:off x="753757" y="4095047"/>
            <a:ext cx="3810000" cy="23622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0" name="Picture 19" descr="Port Harcourt Refining Company Tank Project">
            <a:extLst>
              <a:ext uri="{FF2B5EF4-FFF2-40B4-BE49-F238E27FC236}">
                <a16:creationId xmlns:a16="http://schemas.microsoft.com/office/drawing/2014/main" id="{1D2FD80B-100B-94F0-F17B-EAB870088F55}"/>
              </a:ext>
            </a:extLst>
          </p:cNvPr>
          <p:cNvPicPr/>
          <p:nvPr/>
        </p:nvPicPr>
        <p:blipFill>
          <a:blip r:embed="rId6"/>
          <a:srcRect/>
          <a:stretch>
            <a:fillRect/>
          </a:stretch>
        </p:blipFill>
        <p:spPr bwMode="auto">
          <a:xfrm>
            <a:off x="4963100" y="4009853"/>
            <a:ext cx="3581400" cy="2362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1901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14</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CD115-063D-FCB3-B761-BA5B7C48B14D}"/>
              </a:ext>
            </a:extLst>
          </p:cNvPr>
          <p:cNvSpPr txBox="1"/>
          <p:nvPr/>
        </p:nvSpPr>
        <p:spPr>
          <a:xfrm>
            <a:off x="190265" y="374848"/>
            <a:ext cx="8337508" cy="500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70000"/>
              </a:lnSpc>
            </a:pPr>
            <a:endParaRPr lang="en-US" b="1" cap="small" dirty="0">
              <a:solidFill>
                <a:srgbClr val="C00000"/>
              </a:solidFill>
              <a:latin typeface="Bookman Old Style"/>
            </a:endParaRPr>
          </a:p>
        </p:txBody>
      </p:sp>
      <p:sp>
        <p:nvSpPr>
          <p:cNvPr id="7" name="Rectangle 6">
            <a:extLst>
              <a:ext uri="{FF2B5EF4-FFF2-40B4-BE49-F238E27FC236}">
                <a16:creationId xmlns:a16="http://schemas.microsoft.com/office/drawing/2014/main" id="{766AEF64-A037-7812-F635-2891B3642B0C}"/>
              </a:ext>
            </a:extLst>
          </p:cNvPr>
          <p:cNvSpPr/>
          <p:nvPr/>
        </p:nvSpPr>
        <p:spPr>
          <a:xfrm>
            <a:off x="528745" y="512977"/>
            <a:ext cx="1350050" cy="400110"/>
          </a:xfrm>
          <a:prstGeom prst="rect">
            <a:avLst/>
          </a:prstGeom>
        </p:spPr>
        <p:txBody>
          <a:bodyPr wrap="none">
            <a:spAutoFit/>
          </a:bodyPr>
          <a:lstStyle/>
          <a:p>
            <a:r>
              <a:rPr lang="en-US" sz="2000" b="1">
                <a:solidFill>
                  <a:srgbClr val="C00000"/>
                </a:solidFill>
                <a:latin typeface="Bookman Old Style" pitchFamily="18" charset="0"/>
              </a:rPr>
              <a:t>Projects</a:t>
            </a:r>
            <a:r>
              <a:rPr lang="en-US" sz="2000">
                <a:latin typeface="Bookman Old Style" pitchFamily="18" charset="0"/>
              </a:rPr>
              <a:t> </a:t>
            </a:r>
          </a:p>
        </p:txBody>
      </p:sp>
      <p:sp>
        <p:nvSpPr>
          <p:cNvPr id="6" name="Rectangle 5">
            <a:extLst>
              <a:ext uri="{FF2B5EF4-FFF2-40B4-BE49-F238E27FC236}">
                <a16:creationId xmlns:a16="http://schemas.microsoft.com/office/drawing/2014/main" id="{74399BD1-D3D5-6C98-FB22-000AC987DDB0}"/>
              </a:ext>
            </a:extLst>
          </p:cNvPr>
          <p:cNvSpPr/>
          <p:nvPr/>
        </p:nvSpPr>
        <p:spPr>
          <a:xfrm>
            <a:off x="190018" y="806947"/>
            <a:ext cx="8521147" cy="646331"/>
          </a:xfrm>
          <a:prstGeom prst="rect">
            <a:avLst/>
          </a:prstGeom>
        </p:spPr>
        <p:txBody>
          <a:bodyPr wrap="square">
            <a:spAutoFit/>
          </a:bodyPr>
          <a:lstStyle/>
          <a:p>
            <a:pPr marL="274320" indent="-274320">
              <a:spcBef>
                <a:spcPts val="600"/>
              </a:spcBef>
              <a:buClr>
                <a:schemeClr val="accent1"/>
              </a:buClr>
              <a:buSzPct val="70000"/>
            </a:pPr>
            <a:r>
              <a:rPr lang="en-US">
                <a:latin typeface="Bookman Old Style" pitchFamily="18" charset="0"/>
              </a:rPr>
              <a:t>   Completed reconstruction of collapsed tank at </a:t>
            </a:r>
            <a:r>
              <a:rPr lang="en-US" b="1">
                <a:latin typeface="Bookman Old Style" pitchFamily="18" charset="0"/>
              </a:rPr>
              <a:t>Port-Harcourt Refining Company (PHRC)</a:t>
            </a:r>
            <a:r>
              <a:rPr lang="en-US">
                <a:latin typeface="Bookman Old Style" pitchFamily="18" charset="0"/>
              </a:rPr>
              <a:t> - Sand blasting &amp; Painting </a:t>
            </a:r>
          </a:p>
        </p:txBody>
      </p:sp>
      <p:pic>
        <p:nvPicPr>
          <p:cNvPr id="9" name="Picture 8" descr="C:\Users\ABIMBOLA\Desktop\TOMSEY SITE PICTURES\Tank rehab\109.jpg">
            <a:extLst>
              <a:ext uri="{FF2B5EF4-FFF2-40B4-BE49-F238E27FC236}">
                <a16:creationId xmlns:a16="http://schemas.microsoft.com/office/drawing/2014/main" id="{94298FBD-6DF2-9B34-8522-516746EF93AA}"/>
              </a:ext>
            </a:extLst>
          </p:cNvPr>
          <p:cNvPicPr/>
          <p:nvPr/>
        </p:nvPicPr>
        <p:blipFill>
          <a:blip r:embed="rId3" cstate="print"/>
          <a:srcRect/>
          <a:stretch>
            <a:fillRect/>
          </a:stretch>
        </p:blipFill>
        <p:spPr bwMode="auto">
          <a:xfrm>
            <a:off x="526766" y="1655405"/>
            <a:ext cx="3772618" cy="21048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descr="C:\Users\ABIMBOLA\Desktop\TOMSEY SITE PICTURES\Tank rehab\77.JPG">
            <a:extLst>
              <a:ext uri="{FF2B5EF4-FFF2-40B4-BE49-F238E27FC236}">
                <a16:creationId xmlns:a16="http://schemas.microsoft.com/office/drawing/2014/main" id="{E6E1616A-A49C-1AC1-78FE-4D997315020D}"/>
              </a:ext>
            </a:extLst>
          </p:cNvPr>
          <p:cNvPicPr/>
          <p:nvPr/>
        </p:nvPicPr>
        <p:blipFill>
          <a:blip cstate="print"/>
          <a:srcRect/>
          <a:stretch>
            <a:fillRect/>
          </a:stretch>
        </p:blipFill>
        <p:spPr bwMode="auto">
          <a:xfrm>
            <a:off x="4754806" y="1585126"/>
            <a:ext cx="3782143" cy="20904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C:\Users\ABIMBOLA\Desktop\TOMSEY SITE PICTURES\Tank rehab\162.jpg">
            <a:extLst>
              <a:ext uri="{FF2B5EF4-FFF2-40B4-BE49-F238E27FC236}">
                <a16:creationId xmlns:a16="http://schemas.microsoft.com/office/drawing/2014/main" id="{FA90F236-E2F8-81DC-CE6D-40850E66C47E}"/>
              </a:ext>
            </a:extLst>
          </p:cNvPr>
          <p:cNvPicPr/>
          <p:nvPr/>
        </p:nvPicPr>
        <p:blipFill>
          <a:blip cstate="print"/>
          <a:srcRect/>
          <a:stretch>
            <a:fillRect/>
          </a:stretch>
        </p:blipFill>
        <p:spPr bwMode="auto">
          <a:xfrm>
            <a:off x="583561" y="3980216"/>
            <a:ext cx="3772618" cy="250112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15" descr="http://www.tomsey.com.ng/cache/lofthumbs/1175x425-IMG-20150605-00146_1.jpg">
            <a:extLst>
              <a:ext uri="{FF2B5EF4-FFF2-40B4-BE49-F238E27FC236}">
                <a16:creationId xmlns:a16="http://schemas.microsoft.com/office/drawing/2014/main" id="{3B26D277-EB15-4049-F81C-646424F37E6B}"/>
              </a:ext>
            </a:extLst>
          </p:cNvPr>
          <p:cNvPicPr/>
          <p:nvPr/>
        </p:nvPicPr>
        <p:blipFill>
          <a:blip/>
          <a:srcRect/>
          <a:stretch>
            <a:fillRect/>
          </a:stretch>
        </p:blipFill>
        <p:spPr bwMode="auto">
          <a:xfrm>
            <a:off x="4754806" y="3924135"/>
            <a:ext cx="3782682" cy="2438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5783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15</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CD115-063D-FCB3-B761-BA5B7C48B14D}"/>
              </a:ext>
            </a:extLst>
          </p:cNvPr>
          <p:cNvSpPr txBox="1"/>
          <p:nvPr/>
        </p:nvSpPr>
        <p:spPr>
          <a:xfrm>
            <a:off x="190265" y="374848"/>
            <a:ext cx="8337508" cy="500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70000"/>
              </a:lnSpc>
            </a:pPr>
            <a:endParaRPr lang="en-US" b="1" cap="small" dirty="0">
              <a:solidFill>
                <a:srgbClr val="C00000"/>
              </a:solidFill>
              <a:latin typeface="Bookman Old Style"/>
            </a:endParaRPr>
          </a:p>
        </p:txBody>
      </p:sp>
      <p:sp>
        <p:nvSpPr>
          <p:cNvPr id="7" name="Rectangle 6">
            <a:extLst>
              <a:ext uri="{FF2B5EF4-FFF2-40B4-BE49-F238E27FC236}">
                <a16:creationId xmlns:a16="http://schemas.microsoft.com/office/drawing/2014/main" id="{766AEF64-A037-7812-F635-2891B3642B0C}"/>
              </a:ext>
            </a:extLst>
          </p:cNvPr>
          <p:cNvSpPr/>
          <p:nvPr/>
        </p:nvSpPr>
        <p:spPr>
          <a:xfrm>
            <a:off x="528745" y="512977"/>
            <a:ext cx="1350050" cy="400110"/>
          </a:xfrm>
          <a:prstGeom prst="rect">
            <a:avLst/>
          </a:prstGeom>
        </p:spPr>
        <p:txBody>
          <a:bodyPr wrap="none">
            <a:spAutoFit/>
          </a:bodyPr>
          <a:lstStyle/>
          <a:p>
            <a:r>
              <a:rPr lang="en-US" sz="2000" b="1">
                <a:solidFill>
                  <a:srgbClr val="C00000"/>
                </a:solidFill>
                <a:latin typeface="Bookman Old Style" pitchFamily="18" charset="0"/>
              </a:rPr>
              <a:t>Projects</a:t>
            </a:r>
            <a:r>
              <a:rPr lang="en-US" sz="2000">
                <a:latin typeface="Bookman Old Style" pitchFamily="18" charset="0"/>
              </a:rPr>
              <a:t> </a:t>
            </a:r>
          </a:p>
        </p:txBody>
      </p:sp>
      <p:sp>
        <p:nvSpPr>
          <p:cNvPr id="6" name="Content Placeholder 2">
            <a:extLst>
              <a:ext uri="{FF2B5EF4-FFF2-40B4-BE49-F238E27FC236}">
                <a16:creationId xmlns:a16="http://schemas.microsoft.com/office/drawing/2014/main" id="{BA381693-E24F-D7B9-4B20-7C5AF5BDF7F6}"/>
              </a:ext>
            </a:extLst>
          </p:cNvPr>
          <p:cNvSpPr>
            <a:spLocks noGrp="1"/>
          </p:cNvSpPr>
          <p:nvPr>
            <p:ph sz="quarter" idx="1"/>
          </p:nvPr>
        </p:nvSpPr>
        <p:spPr>
          <a:xfrm>
            <a:off x="526943" y="885898"/>
            <a:ext cx="8001000" cy="6199314"/>
          </a:xfrm>
        </p:spPr>
        <p:txBody>
          <a:bodyPr vert="horz" lIns="91440" tIns="45720" rIns="91440" bIns="45720" anchor="t">
            <a:normAutofit/>
          </a:bodyPr>
          <a:lstStyle/>
          <a:p>
            <a:pPr marL="0" indent="0">
              <a:buNone/>
            </a:pPr>
            <a:r>
              <a:rPr lang="en-US" sz="1800" dirty="0">
                <a:latin typeface="Bookman Old Style"/>
              </a:rPr>
              <a:t>Completed Construction of Tri-generation plant - </a:t>
            </a:r>
            <a:r>
              <a:rPr lang="en-US" sz="1800" b="1" dirty="0">
                <a:latin typeface="Bookman Old Style"/>
              </a:rPr>
              <a:t>British American Tobacco</a:t>
            </a:r>
            <a:r>
              <a:rPr lang="en-US" sz="1800" dirty="0">
                <a:latin typeface="Bookman Old Style"/>
              </a:rPr>
              <a:t>. - Civil and Metal Works for generator plinth</a:t>
            </a:r>
            <a:endParaRPr lang="en-US" dirty="0">
              <a:latin typeface="Bookman Old Style"/>
            </a:endParaRPr>
          </a:p>
          <a:p>
            <a:pPr>
              <a:buNone/>
            </a:pPr>
            <a:r>
              <a:rPr lang="en-US" sz="1800" dirty="0">
                <a:latin typeface="Bookman Old Style"/>
              </a:rPr>
              <a:t>  </a:t>
            </a:r>
            <a:endParaRPr lang="en-US" sz="1800" dirty="0">
              <a:latin typeface="Bookman Old Style" pitchFamily="18" charset="0"/>
            </a:endParaRPr>
          </a:p>
          <a:p>
            <a:pPr>
              <a:buNone/>
            </a:pPr>
            <a:endParaRPr lang="en-US" sz="1800">
              <a:latin typeface="Bookman Old Style" pitchFamily="18" charset="0"/>
            </a:endParaRPr>
          </a:p>
          <a:p>
            <a:pPr>
              <a:buNone/>
            </a:pPr>
            <a:endParaRPr lang="en-US" sz="1800">
              <a:latin typeface="Bookman Old Style" pitchFamily="18" charset="0"/>
            </a:endParaRPr>
          </a:p>
          <a:p>
            <a:endParaRPr lang="en-US"/>
          </a:p>
          <a:p>
            <a:endParaRPr lang="en-US"/>
          </a:p>
        </p:txBody>
      </p:sp>
      <p:pic>
        <p:nvPicPr>
          <p:cNvPr id="9" name="Picture 8" descr="C:\Users\ABIMBOLA\Desktop\picture folder\Ibadan-20140808-00056.jpg">
            <a:extLst>
              <a:ext uri="{FF2B5EF4-FFF2-40B4-BE49-F238E27FC236}">
                <a16:creationId xmlns:a16="http://schemas.microsoft.com/office/drawing/2014/main" id="{9BDE5741-E85D-8C6E-9F34-27FE80D922A9}"/>
              </a:ext>
            </a:extLst>
          </p:cNvPr>
          <p:cNvPicPr/>
          <p:nvPr/>
        </p:nvPicPr>
        <p:blipFill>
          <a:blip cstate="print"/>
          <a:srcRect/>
          <a:stretch>
            <a:fillRect/>
          </a:stretch>
        </p:blipFill>
        <p:spPr bwMode="auto">
          <a:xfrm>
            <a:off x="611948" y="1775792"/>
            <a:ext cx="3810000" cy="2133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descr="C:\Users\ABIMBOLA\Desktop\picture folder\IMG-20140808-00051.jpg">
            <a:extLst>
              <a:ext uri="{FF2B5EF4-FFF2-40B4-BE49-F238E27FC236}">
                <a16:creationId xmlns:a16="http://schemas.microsoft.com/office/drawing/2014/main" id="{0965F4DA-76BE-EC49-1924-FC69FC40F4A7}"/>
              </a:ext>
            </a:extLst>
          </p:cNvPr>
          <p:cNvPicPr/>
          <p:nvPr/>
        </p:nvPicPr>
        <p:blipFill>
          <a:blip cstate="print"/>
          <a:srcRect/>
          <a:stretch>
            <a:fillRect/>
          </a:stretch>
        </p:blipFill>
        <p:spPr bwMode="auto">
          <a:xfrm>
            <a:off x="4716693" y="1775791"/>
            <a:ext cx="3657600" cy="2133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https://encrypted-tbn1.gstatic.com/images?q=tbn:ANd9GcQ4s77tdEJjv6WRbDgsTEBGDa5iKHV0kvroGHyQbR7Yn3K-IZImDA">
            <a:extLst>
              <a:ext uri="{FF2B5EF4-FFF2-40B4-BE49-F238E27FC236}">
                <a16:creationId xmlns:a16="http://schemas.microsoft.com/office/drawing/2014/main" id="{A9DEA702-0211-508E-1E3C-6C6AF2DDBF17}"/>
              </a:ext>
            </a:extLst>
          </p:cNvPr>
          <p:cNvPicPr/>
          <p:nvPr/>
        </p:nvPicPr>
        <p:blipFill>
          <a:blip/>
          <a:srcRect/>
          <a:stretch>
            <a:fillRect/>
          </a:stretch>
        </p:blipFill>
        <p:spPr bwMode="auto">
          <a:xfrm>
            <a:off x="455762" y="4191000"/>
            <a:ext cx="3810000" cy="1905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15" descr="https://encrypted-tbn3.gstatic.com/images?q=tbn:ANd9GcQSL4A1oaKXg6nJ16s05DVl2qyqLPqPFJySCYqYa92WNkGwj7lY">
            <a:extLst>
              <a:ext uri="{FF2B5EF4-FFF2-40B4-BE49-F238E27FC236}">
                <a16:creationId xmlns:a16="http://schemas.microsoft.com/office/drawing/2014/main" id="{E5CEAD87-42E6-055B-B7B1-90549CD56564}"/>
              </a:ext>
            </a:extLst>
          </p:cNvPr>
          <p:cNvPicPr/>
          <p:nvPr/>
        </p:nvPicPr>
        <p:blipFill>
          <a:blip/>
          <a:srcRect/>
          <a:stretch>
            <a:fillRect/>
          </a:stretch>
        </p:blipFill>
        <p:spPr bwMode="auto">
          <a:xfrm>
            <a:off x="4645700" y="4361385"/>
            <a:ext cx="3827985" cy="19806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8995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16</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CD115-063D-FCB3-B761-BA5B7C48B14D}"/>
              </a:ext>
            </a:extLst>
          </p:cNvPr>
          <p:cNvSpPr txBox="1"/>
          <p:nvPr/>
        </p:nvSpPr>
        <p:spPr>
          <a:xfrm>
            <a:off x="190265" y="374848"/>
            <a:ext cx="8337508" cy="500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70000"/>
              </a:lnSpc>
            </a:pPr>
            <a:endParaRPr lang="en-US" b="1" cap="small" dirty="0">
              <a:solidFill>
                <a:srgbClr val="C00000"/>
              </a:solidFill>
              <a:latin typeface="Bookman Old Style"/>
            </a:endParaRPr>
          </a:p>
        </p:txBody>
      </p:sp>
      <p:sp>
        <p:nvSpPr>
          <p:cNvPr id="7" name="Rectangle 6">
            <a:extLst>
              <a:ext uri="{FF2B5EF4-FFF2-40B4-BE49-F238E27FC236}">
                <a16:creationId xmlns:a16="http://schemas.microsoft.com/office/drawing/2014/main" id="{766AEF64-A037-7812-F635-2891B3642B0C}"/>
              </a:ext>
            </a:extLst>
          </p:cNvPr>
          <p:cNvSpPr/>
          <p:nvPr/>
        </p:nvSpPr>
        <p:spPr>
          <a:xfrm>
            <a:off x="528745" y="512977"/>
            <a:ext cx="1350050" cy="400110"/>
          </a:xfrm>
          <a:prstGeom prst="rect">
            <a:avLst/>
          </a:prstGeom>
        </p:spPr>
        <p:txBody>
          <a:bodyPr wrap="none">
            <a:spAutoFit/>
          </a:bodyPr>
          <a:lstStyle/>
          <a:p>
            <a:r>
              <a:rPr lang="en-US" sz="2000" b="1">
                <a:solidFill>
                  <a:srgbClr val="C00000"/>
                </a:solidFill>
                <a:latin typeface="Bookman Old Style" pitchFamily="18" charset="0"/>
              </a:rPr>
              <a:t>Projects</a:t>
            </a:r>
            <a:r>
              <a:rPr lang="en-US" sz="2000">
                <a:latin typeface="Bookman Old Style" pitchFamily="18" charset="0"/>
              </a:rPr>
              <a:t> </a:t>
            </a:r>
          </a:p>
        </p:txBody>
      </p:sp>
      <p:sp>
        <p:nvSpPr>
          <p:cNvPr id="6" name="Rectangle 5">
            <a:extLst>
              <a:ext uri="{FF2B5EF4-FFF2-40B4-BE49-F238E27FC236}">
                <a16:creationId xmlns:a16="http://schemas.microsoft.com/office/drawing/2014/main" id="{435700FE-23E0-7752-0BB0-D877DA4AF55C}"/>
              </a:ext>
            </a:extLst>
          </p:cNvPr>
          <p:cNvSpPr/>
          <p:nvPr/>
        </p:nvSpPr>
        <p:spPr>
          <a:xfrm>
            <a:off x="534820" y="914400"/>
            <a:ext cx="8001000" cy="6186309"/>
          </a:xfrm>
          <a:prstGeom prst="rect">
            <a:avLst/>
          </a:prstGeom>
        </p:spPr>
        <p:txBody>
          <a:bodyPr wrap="square">
            <a:spAutoFit/>
          </a:bodyPr>
          <a:lstStyle/>
          <a:p>
            <a:r>
              <a:rPr lang="en-US">
                <a:latin typeface="Bookman Old Style" pitchFamily="18" charset="0"/>
              </a:rPr>
              <a:t>Construction of Tri-generation plant - </a:t>
            </a:r>
            <a:r>
              <a:rPr lang="en-US" b="1">
                <a:latin typeface="Bookman Old Style" pitchFamily="18" charset="0"/>
              </a:rPr>
              <a:t>British American Tobacco</a:t>
            </a:r>
          </a:p>
          <a:p>
            <a:r>
              <a:rPr lang="en-US">
                <a:latin typeface="Bookman Old Style" pitchFamily="18" charset="0"/>
              </a:rPr>
              <a:t>- Installation of Generator, Radiators, Chillers, and Cooling Towers </a:t>
            </a:r>
          </a:p>
          <a:p>
            <a:endParaRPr lang="en-US">
              <a:latin typeface="Bookman Old Style" pitchFamily="18" charset="0"/>
            </a:endParaRPr>
          </a:p>
          <a:p>
            <a:endParaRPr lang="en-US">
              <a:latin typeface="Bookman Old Style" pitchFamily="18" charset="0"/>
            </a:endParaRPr>
          </a:p>
          <a:p>
            <a:endParaRPr lang="en-US">
              <a:latin typeface="Bookman Old Style" pitchFamily="18" charset="0"/>
            </a:endParaRPr>
          </a:p>
          <a:p>
            <a:endParaRPr lang="en-US">
              <a:latin typeface="Bookman Old Style" pitchFamily="18" charset="0"/>
            </a:endParaRPr>
          </a:p>
          <a:p>
            <a:endParaRPr lang="en-US">
              <a:latin typeface="Bookman Old Style" pitchFamily="18" charset="0"/>
            </a:endParaRPr>
          </a:p>
          <a:p>
            <a:endParaRPr lang="en-US">
              <a:latin typeface="Bookman Old Style" pitchFamily="18" charset="0"/>
            </a:endParaRPr>
          </a:p>
          <a:p>
            <a:endParaRPr lang="en-US">
              <a:latin typeface="Bookman Old Style" pitchFamily="18" charset="0"/>
            </a:endParaRPr>
          </a:p>
          <a:p>
            <a:endParaRPr lang="en-US">
              <a:latin typeface="Bookman Old Style" pitchFamily="18" charset="0"/>
            </a:endParaRPr>
          </a:p>
          <a:p>
            <a:endParaRPr lang="en-US">
              <a:latin typeface="Bookman Old Style" pitchFamily="18" charset="0"/>
            </a:endParaRPr>
          </a:p>
          <a:p>
            <a:endParaRPr lang="en-US">
              <a:latin typeface="Bookman Old Style" pitchFamily="18" charset="0"/>
            </a:endParaRPr>
          </a:p>
          <a:p>
            <a:endParaRPr lang="en-US">
              <a:latin typeface="Bookman Old Style" pitchFamily="18" charset="0"/>
            </a:endParaRPr>
          </a:p>
          <a:p>
            <a:endParaRPr lang="en-US">
              <a:latin typeface="Bookman Old Style" pitchFamily="18" charset="0"/>
            </a:endParaRPr>
          </a:p>
          <a:p>
            <a:endParaRPr lang="en-US">
              <a:latin typeface="Bookman Old Style" pitchFamily="18" charset="0"/>
            </a:endParaRPr>
          </a:p>
          <a:p>
            <a:endParaRPr lang="en-US">
              <a:latin typeface="Bookman Old Style" pitchFamily="18" charset="0"/>
            </a:endParaRPr>
          </a:p>
          <a:p>
            <a:endParaRPr lang="en-US">
              <a:latin typeface="Bookman Old Style" pitchFamily="18" charset="0"/>
            </a:endParaRPr>
          </a:p>
          <a:p>
            <a:endParaRPr lang="en-US">
              <a:latin typeface="Bookman Old Style" pitchFamily="18" charset="0"/>
            </a:endParaRPr>
          </a:p>
          <a:p>
            <a:endParaRPr lang="en-US">
              <a:latin typeface="Bookman Old Style" pitchFamily="18" charset="0"/>
            </a:endParaRPr>
          </a:p>
          <a:p>
            <a:r>
              <a:rPr lang="en-US">
                <a:latin typeface="Bookman Old Style" pitchFamily="18" charset="0"/>
              </a:rPr>
              <a:t> </a:t>
            </a:r>
          </a:p>
          <a:p>
            <a:endParaRPr lang="en-US">
              <a:latin typeface="Bookman Old Style" pitchFamily="18" charset="0"/>
            </a:endParaRPr>
          </a:p>
          <a:p>
            <a:endParaRPr lang="en-US"/>
          </a:p>
        </p:txBody>
      </p:sp>
      <p:pic>
        <p:nvPicPr>
          <p:cNvPr id="9" name="Picture 8" descr="C:\Users\ABIMBOLA\Desktop\picture folder\DSC02459.JPG">
            <a:extLst>
              <a:ext uri="{FF2B5EF4-FFF2-40B4-BE49-F238E27FC236}">
                <a16:creationId xmlns:a16="http://schemas.microsoft.com/office/drawing/2014/main" id="{89A35284-FF28-3FC4-5C4C-ECB19C965FE8}"/>
              </a:ext>
            </a:extLst>
          </p:cNvPr>
          <p:cNvPicPr/>
          <p:nvPr/>
        </p:nvPicPr>
        <p:blipFill>
          <a:blip cstate="print"/>
          <a:srcRect/>
          <a:stretch>
            <a:fillRect/>
          </a:stretch>
        </p:blipFill>
        <p:spPr bwMode="auto">
          <a:xfrm>
            <a:off x="703410" y="1756744"/>
            <a:ext cx="3581400" cy="2362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descr="C:\Users\ABIMBOLA\Desktop\picture folder\DSC02503.JPG">
            <a:extLst>
              <a:ext uri="{FF2B5EF4-FFF2-40B4-BE49-F238E27FC236}">
                <a16:creationId xmlns:a16="http://schemas.microsoft.com/office/drawing/2014/main" id="{2F066399-A2FE-E984-1B35-73D0A494B962}"/>
              </a:ext>
            </a:extLst>
          </p:cNvPr>
          <p:cNvPicPr/>
          <p:nvPr/>
        </p:nvPicPr>
        <p:blipFill>
          <a:blip cstate="print"/>
          <a:srcRect/>
          <a:stretch>
            <a:fillRect/>
          </a:stretch>
        </p:blipFill>
        <p:spPr bwMode="auto">
          <a:xfrm>
            <a:off x="4660604" y="1728345"/>
            <a:ext cx="3505200" cy="23233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C:\Users\ABIMBOLA\Desktop\picture folder\DSC02511.JPG">
            <a:extLst>
              <a:ext uri="{FF2B5EF4-FFF2-40B4-BE49-F238E27FC236}">
                <a16:creationId xmlns:a16="http://schemas.microsoft.com/office/drawing/2014/main" id="{0AF91D1C-C587-FB83-95BC-3D4972339ECF}"/>
              </a:ext>
            </a:extLst>
          </p:cNvPr>
          <p:cNvPicPr/>
          <p:nvPr/>
        </p:nvPicPr>
        <p:blipFill>
          <a:blip cstate="print"/>
          <a:srcRect/>
          <a:stretch>
            <a:fillRect/>
          </a:stretch>
        </p:blipFill>
        <p:spPr bwMode="auto">
          <a:xfrm>
            <a:off x="760204" y="4350964"/>
            <a:ext cx="3657601" cy="2209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15" descr="C:\Users\ABIMBOLA\Desktop\picture folder\DSC02542.JPG">
            <a:extLst>
              <a:ext uri="{FF2B5EF4-FFF2-40B4-BE49-F238E27FC236}">
                <a16:creationId xmlns:a16="http://schemas.microsoft.com/office/drawing/2014/main" id="{0E2E62C6-4090-0640-8CA3-6B7779F04E98}"/>
              </a:ext>
            </a:extLst>
          </p:cNvPr>
          <p:cNvPicPr/>
          <p:nvPr/>
        </p:nvPicPr>
        <p:blipFill>
          <a:blip cstate="print"/>
          <a:srcRect/>
          <a:stretch>
            <a:fillRect/>
          </a:stretch>
        </p:blipFill>
        <p:spPr bwMode="auto">
          <a:xfrm>
            <a:off x="4959493" y="4279970"/>
            <a:ext cx="3505200" cy="21278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05124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17</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CD115-063D-FCB3-B761-BA5B7C48B14D}"/>
              </a:ext>
            </a:extLst>
          </p:cNvPr>
          <p:cNvSpPr txBox="1"/>
          <p:nvPr/>
        </p:nvSpPr>
        <p:spPr>
          <a:xfrm>
            <a:off x="190265" y="374848"/>
            <a:ext cx="8337508" cy="500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70000"/>
              </a:lnSpc>
            </a:pPr>
            <a:endParaRPr lang="en-US" b="1" cap="small" dirty="0">
              <a:solidFill>
                <a:srgbClr val="C00000"/>
              </a:solidFill>
              <a:latin typeface="Bookman Old Style"/>
            </a:endParaRPr>
          </a:p>
        </p:txBody>
      </p:sp>
      <p:sp>
        <p:nvSpPr>
          <p:cNvPr id="7" name="Rectangle 6">
            <a:extLst>
              <a:ext uri="{FF2B5EF4-FFF2-40B4-BE49-F238E27FC236}">
                <a16:creationId xmlns:a16="http://schemas.microsoft.com/office/drawing/2014/main" id="{766AEF64-A037-7812-F635-2891B3642B0C}"/>
              </a:ext>
            </a:extLst>
          </p:cNvPr>
          <p:cNvSpPr/>
          <p:nvPr/>
        </p:nvSpPr>
        <p:spPr>
          <a:xfrm>
            <a:off x="528745" y="512977"/>
            <a:ext cx="1350050" cy="400110"/>
          </a:xfrm>
          <a:prstGeom prst="rect">
            <a:avLst/>
          </a:prstGeom>
        </p:spPr>
        <p:txBody>
          <a:bodyPr wrap="none">
            <a:spAutoFit/>
          </a:bodyPr>
          <a:lstStyle/>
          <a:p>
            <a:r>
              <a:rPr lang="en-US" sz="2000" b="1">
                <a:solidFill>
                  <a:srgbClr val="C00000"/>
                </a:solidFill>
                <a:latin typeface="Bookman Old Style" pitchFamily="18" charset="0"/>
              </a:rPr>
              <a:t>Projects</a:t>
            </a:r>
            <a:r>
              <a:rPr lang="en-US" sz="2000">
                <a:latin typeface="Bookman Old Style" pitchFamily="18" charset="0"/>
              </a:rPr>
              <a:t> </a:t>
            </a:r>
          </a:p>
        </p:txBody>
      </p:sp>
      <p:sp>
        <p:nvSpPr>
          <p:cNvPr id="6" name="Content Placeholder 2">
            <a:extLst>
              <a:ext uri="{FF2B5EF4-FFF2-40B4-BE49-F238E27FC236}">
                <a16:creationId xmlns:a16="http://schemas.microsoft.com/office/drawing/2014/main" id="{508F088E-3F68-250B-FD86-35908DC90276}"/>
              </a:ext>
            </a:extLst>
          </p:cNvPr>
          <p:cNvSpPr>
            <a:spLocks noGrp="1"/>
          </p:cNvSpPr>
          <p:nvPr>
            <p:ph sz="quarter" idx="1"/>
          </p:nvPr>
        </p:nvSpPr>
        <p:spPr>
          <a:xfrm>
            <a:off x="347396" y="512985"/>
            <a:ext cx="8347922" cy="6199314"/>
          </a:xfrm>
        </p:spPr>
        <p:txBody>
          <a:bodyPr/>
          <a:lstStyle/>
          <a:p>
            <a:pPr>
              <a:buNone/>
            </a:pPr>
            <a:r>
              <a:rPr lang="en-US" sz="2000" b="1">
                <a:solidFill>
                  <a:srgbClr val="C00000"/>
                </a:solidFill>
                <a:latin typeface="Bookman Old Style" pitchFamily="18" charset="0"/>
              </a:rPr>
              <a:t>  Projects</a:t>
            </a:r>
            <a:r>
              <a:rPr lang="en-US" sz="2000">
                <a:latin typeface="Bookman Old Style" pitchFamily="18" charset="0"/>
              </a:rPr>
              <a:t> </a:t>
            </a:r>
          </a:p>
          <a:p>
            <a:pPr>
              <a:buNone/>
            </a:pPr>
            <a:r>
              <a:rPr lang="en-US" sz="1800">
                <a:latin typeface="Bookman Old Style" pitchFamily="18" charset="0"/>
              </a:rPr>
              <a:t>   Fabrication works for construction of Tri-generation plant, </a:t>
            </a:r>
            <a:r>
              <a:rPr lang="en-US" sz="1800" b="1">
                <a:latin typeface="Bookman Old Style" pitchFamily="18" charset="0"/>
              </a:rPr>
              <a:t>British American Tobacco – </a:t>
            </a:r>
            <a:r>
              <a:rPr lang="en-US" sz="1800">
                <a:latin typeface="Bookman Old Style" pitchFamily="18" charset="0"/>
              </a:rPr>
              <a:t>Fabrication Works</a:t>
            </a:r>
          </a:p>
          <a:p>
            <a:pPr>
              <a:buNone/>
            </a:pPr>
            <a:endParaRPr lang="en-US"/>
          </a:p>
          <a:p>
            <a:pPr>
              <a:buNone/>
            </a:pPr>
            <a:r>
              <a:rPr lang="en-US"/>
              <a:t> </a:t>
            </a:r>
          </a:p>
        </p:txBody>
      </p:sp>
      <p:pic>
        <p:nvPicPr>
          <p:cNvPr id="9" name="Picture 8" descr="C:\Users\ABIMBOLA\Desktop\MD Pics\IMG-20140706-00846.jpg">
            <a:extLst>
              <a:ext uri="{FF2B5EF4-FFF2-40B4-BE49-F238E27FC236}">
                <a16:creationId xmlns:a16="http://schemas.microsoft.com/office/drawing/2014/main" id="{587D04B6-A7F3-F1E4-368E-066EDEAED72A}"/>
              </a:ext>
            </a:extLst>
          </p:cNvPr>
          <p:cNvPicPr/>
          <p:nvPr/>
        </p:nvPicPr>
        <p:blipFill>
          <a:blip cstate="print"/>
          <a:srcRect/>
          <a:stretch>
            <a:fillRect/>
          </a:stretch>
        </p:blipFill>
        <p:spPr bwMode="auto">
          <a:xfrm>
            <a:off x="524407" y="1716157"/>
            <a:ext cx="3505200" cy="2286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descr="https://encrypted-tbn2.gstatic.com/images?q=tbn:ANd9GcQLMpENsAXvDan_qwJV3h21ccFQbi4AUNoVRH9wZ18RHbLf_zgGkw">
            <a:extLst>
              <a:ext uri="{FF2B5EF4-FFF2-40B4-BE49-F238E27FC236}">
                <a16:creationId xmlns:a16="http://schemas.microsoft.com/office/drawing/2014/main" id="{3F84C51B-1442-9BA5-862E-590B716C879D}"/>
              </a:ext>
            </a:extLst>
          </p:cNvPr>
          <p:cNvPicPr/>
          <p:nvPr/>
        </p:nvPicPr>
        <p:blipFill>
          <a:blip/>
          <a:srcRect/>
          <a:stretch>
            <a:fillRect/>
          </a:stretch>
        </p:blipFill>
        <p:spPr bwMode="auto">
          <a:xfrm>
            <a:off x="4462196" y="1716157"/>
            <a:ext cx="3657600" cy="2286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C:\Users\ABIMBOLA\Desktop\TOMSEY SITE PICTURES\IMG_20141014_103011.jpg">
            <a:extLst>
              <a:ext uri="{FF2B5EF4-FFF2-40B4-BE49-F238E27FC236}">
                <a16:creationId xmlns:a16="http://schemas.microsoft.com/office/drawing/2014/main" id="{3C81511E-EE76-5C52-F1DA-C522A5215ECE}"/>
              </a:ext>
            </a:extLst>
          </p:cNvPr>
          <p:cNvPicPr/>
          <p:nvPr/>
        </p:nvPicPr>
        <p:blipFill>
          <a:blip cstate="print"/>
          <a:srcRect/>
          <a:stretch>
            <a:fillRect/>
          </a:stretch>
        </p:blipFill>
        <p:spPr bwMode="auto">
          <a:xfrm>
            <a:off x="600607" y="4108174"/>
            <a:ext cx="3911757" cy="248081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15" descr="C:\Users\ABIMBOLA\Desktop\TOMSEY SITE PICTURES\IMG_20141014_102915.jpg">
            <a:extLst>
              <a:ext uri="{FF2B5EF4-FFF2-40B4-BE49-F238E27FC236}">
                <a16:creationId xmlns:a16="http://schemas.microsoft.com/office/drawing/2014/main" id="{415A591D-A6F3-0FAB-3BBF-55402E8EDDE8}"/>
              </a:ext>
            </a:extLst>
          </p:cNvPr>
          <p:cNvPicPr/>
          <p:nvPr/>
        </p:nvPicPr>
        <p:blipFill>
          <a:blip cstate="print"/>
          <a:srcRect/>
          <a:stretch>
            <a:fillRect/>
          </a:stretch>
        </p:blipFill>
        <p:spPr bwMode="auto">
          <a:xfrm>
            <a:off x="4873960" y="4017775"/>
            <a:ext cx="3657600" cy="25050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14619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18</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CD115-063D-FCB3-B761-BA5B7C48B14D}"/>
              </a:ext>
            </a:extLst>
          </p:cNvPr>
          <p:cNvSpPr txBox="1"/>
          <p:nvPr/>
        </p:nvSpPr>
        <p:spPr>
          <a:xfrm>
            <a:off x="190265" y="374848"/>
            <a:ext cx="8337508" cy="500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70000"/>
              </a:lnSpc>
            </a:pPr>
            <a:endParaRPr lang="en-US" b="1" cap="small" dirty="0">
              <a:solidFill>
                <a:srgbClr val="C00000"/>
              </a:solidFill>
              <a:latin typeface="Bookman Old Style"/>
            </a:endParaRPr>
          </a:p>
        </p:txBody>
      </p:sp>
      <p:sp>
        <p:nvSpPr>
          <p:cNvPr id="7" name="Rectangle 6">
            <a:extLst>
              <a:ext uri="{FF2B5EF4-FFF2-40B4-BE49-F238E27FC236}">
                <a16:creationId xmlns:a16="http://schemas.microsoft.com/office/drawing/2014/main" id="{766AEF64-A037-7812-F635-2891B3642B0C}"/>
              </a:ext>
            </a:extLst>
          </p:cNvPr>
          <p:cNvSpPr/>
          <p:nvPr/>
        </p:nvSpPr>
        <p:spPr>
          <a:xfrm>
            <a:off x="528745" y="512977"/>
            <a:ext cx="1350050" cy="400110"/>
          </a:xfrm>
          <a:prstGeom prst="rect">
            <a:avLst/>
          </a:prstGeom>
        </p:spPr>
        <p:txBody>
          <a:bodyPr wrap="none">
            <a:spAutoFit/>
          </a:bodyPr>
          <a:lstStyle/>
          <a:p>
            <a:r>
              <a:rPr lang="en-US" sz="2000" b="1">
                <a:solidFill>
                  <a:srgbClr val="C00000"/>
                </a:solidFill>
                <a:latin typeface="Bookman Old Style" pitchFamily="18" charset="0"/>
              </a:rPr>
              <a:t>Projects</a:t>
            </a:r>
            <a:r>
              <a:rPr lang="en-US" sz="2000">
                <a:latin typeface="Bookman Old Style" pitchFamily="18" charset="0"/>
              </a:rPr>
              <a:t> </a:t>
            </a:r>
          </a:p>
        </p:txBody>
      </p:sp>
      <p:sp>
        <p:nvSpPr>
          <p:cNvPr id="6" name="Content Placeholder 2">
            <a:extLst>
              <a:ext uri="{FF2B5EF4-FFF2-40B4-BE49-F238E27FC236}">
                <a16:creationId xmlns:a16="http://schemas.microsoft.com/office/drawing/2014/main" id="{634498EE-53D0-B23A-8F6B-387DA41A1E72}"/>
              </a:ext>
            </a:extLst>
          </p:cNvPr>
          <p:cNvSpPr>
            <a:spLocks noGrp="1"/>
          </p:cNvSpPr>
          <p:nvPr>
            <p:ph sz="quarter" idx="1"/>
          </p:nvPr>
        </p:nvSpPr>
        <p:spPr>
          <a:xfrm>
            <a:off x="361595" y="508652"/>
            <a:ext cx="8433816" cy="6199314"/>
          </a:xfrm>
        </p:spPr>
        <p:txBody>
          <a:bodyPr/>
          <a:lstStyle/>
          <a:p>
            <a:pPr>
              <a:buNone/>
            </a:pPr>
            <a:r>
              <a:rPr lang="en-US" sz="2000" b="1">
                <a:solidFill>
                  <a:srgbClr val="C00000"/>
                </a:solidFill>
                <a:latin typeface="Bookman Old Style" pitchFamily="18" charset="0"/>
              </a:rPr>
              <a:t>  Projects</a:t>
            </a:r>
            <a:r>
              <a:rPr lang="en-US" sz="2000">
                <a:latin typeface="Bookman Old Style" pitchFamily="18" charset="0"/>
              </a:rPr>
              <a:t> </a:t>
            </a:r>
          </a:p>
          <a:p>
            <a:pPr>
              <a:buNone/>
            </a:pPr>
            <a:r>
              <a:rPr lang="en-US" sz="1800">
                <a:latin typeface="Bookman Old Style" pitchFamily="18" charset="0"/>
              </a:rPr>
              <a:t>   Supply, Installation, and Maintenance of 200KVA Generator -  </a:t>
            </a:r>
            <a:r>
              <a:rPr lang="en-US" sz="1800" b="1">
                <a:latin typeface="Bookman Old Style" pitchFamily="18" charset="0"/>
              </a:rPr>
              <a:t>Nigerian Petroleum Dev. Co. (NPDC) Warri </a:t>
            </a:r>
            <a:r>
              <a:rPr lang="en-US" sz="1800">
                <a:latin typeface="Bookman Old Style" pitchFamily="18" charset="0"/>
              </a:rPr>
              <a:t>– Mechanical Installation </a:t>
            </a:r>
            <a:endParaRPr lang="en-US" b="1"/>
          </a:p>
        </p:txBody>
      </p:sp>
      <p:pic>
        <p:nvPicPr>
          <p:cNvPr id="8" name="Picture 7" descr="A picture containing text, person, mammal&#10;&#10;Description automatically generated">
            <a:extLst>
              <a:ext uri="{FF2B5EF4-FFF2-40B4-BE49-F238E27FC236}">
                <a16:creationId xmlns:a16="http://schemas.microsoft.com/office/drawing/2014/main" id="{6A5C3CD4-B431-02C7-D431-FE37E52D17C0}"/>
              </a:ext>
            </a:extLst>
          </p:cNvPr>
          <p:cNvPicPr>
            <a:picLocks noChangeAspect="1"/>
          </p:cNvPicPr>
          <p:nvPr/>
        </p:nvPicPr>
        <p:blipFill>
          <a:blip/>
          <a:stretch>
            <a:fillRect/>
          </a:stretch>
        </p:blipFill>
        <p:spPr>
          <a:xfrm>
            <a:off x="5026360" y="1678767"/>
            <a:ext cx="3557016" cy="47951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Content Placeholder 4" descr="A picture containing text&#10;&#10;Description automatically generated">
            <a:extLst>
              <a:ext uri="{FF2B5EF4-FFF2-40B4-BE49-F238E27FC236}">
                <a16:creationId xmlns:a16="http://schemas.microsoft.com/office/drawing/2014/main" id="{794153D5-06AB-8A17-7A36-7B3748EDEFF2}"/>
              </a:ext>
            </a:extLst>
          </p:cNvPr>
          <p:cNvPicPr>
            <a:picLocks noChangeAspect="1"/>
          </p:cNvPicPr>
          <p:nvPr/>
        </p:nvPicPr>
        <p:blipFill>
          <a:blip/>
          <a:stretch>
            <a:fillRect/>
          </a:stretch>
        </p:blipFill>
        <p:spPr>
          <a:xfrm>
            <a:off x="684380" y="1721363"/>
            <a:ext cx="3733800" cy="47951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90016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19</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CD115-063D-FCB3-B761-BA5B7C48B14D}"/>
              </a:ext>
            </a:extLst>
          </p:cNvPr>
          <p:cNvSpPr txBox="1"/>
          <p:nvPr/>
        </p:nvSpPr>
        <p:spPr>
          <a:xfrm>
            <a:off x="190265" y="374848"/>
            <a:ext cx="8337508" cy="500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70000"/>
              </a:lnSpc>
            </a:pPr>
            <a:endParaRPr lang="en-US" b="1" cap="small" dirty="0">
              <a:solidFill>
                <a:srgbClr val="C00000"/>
              </a:solidFill>
              <a:latin typeface="Bookman Old Style"/>
            </a:endParaRPr>
          </a:p>
        </p:txBody>
      </p:sp>
      <p:sp>
        <p:nvSpPr>
          <p:cNvPr id="7" name="Rectangle 6">
            <a:extLst>
              <a:ext uri="{FF2B5EF4-FFF2-40B4-BE49-F238E27FC236}">
                <a16:creationId xmlns:a16="http://schemas.microsoft.com/office/drawing/2014/main" id="{766AEF64-A037-7812-F635-2891B3642B0C}"/>
              </a:ext>
            </a:extLst>
          </p:cNvPr>
          <p:cNvSpPr/>
          <p:nvPr/>
        </p:nvSpPr>
        <p:spPr>
          <a:xfrm>
            <a:off x="528745" y="512977"/>
            <a:ext cx="1350050" cy="400110"/>
          </a:xfrm>
          <a:prstGeom prst="rect">
            <a:avLst/>
          </a:prstGeom>
        </p:spPr>
        <p:txBody>
          <a:bodyPr wrap="none">
            <a:spAutoFit/>
          </a:bodyPr>
          <a:lstStyle/>
          <a:p>
            <a:r>
              <a:rPr lang="en-US" sz="2000" b="1">
                <a:solidFill>
                  <a:srgbClr val="C00000"/>
                </a:solidFill>
                <a:latin typeface="Bookman Old Style" pitchFamily="18" charset="0"/>
              </a:rPr>
              <a:t>Projects</a:t>
            </a:r>
            <a:r>
              <a:rPr lang="en-US" sz="2000">
                <a:latin typeface="Bookman Old Style" pitchFamily="18" charset="0"/>
              </a:rPr>
              <a:t> </a:t>
            </a:r>
          </a:p>
        </p:txBody>
      </p:sp>
      <p:sp>
        <p:nvSpPr>
          <p:cNvPr id="6" name="Content Placeholder 2">
            <a:extLst>
              <a:ext uri="{FF2B5EF4-FFF2-40B4-BE49-F238E27FC236}">
                <a16:creationId xmlns:a16="http://schemas.microsoft.com/office/drawing/2014/main" id="{53BCFEA3-64E7-BDBB-DE9E-4C0FE47A0439}"/>
              </a:ext>
            </a:extLst>
          </p:cNvPr>
          <p:cNvSpPr>
            <a:spLocks noGrp="1"/>
          </p:cNvSpPr>
          <p:nvPr>
            <p:ph sz="quarter" idx="1"/>
          </p:nvPr>
        </p:nvSpPr>
        <p:spPr>
          <a:xfrm>
            <a:off x="347396" y="508652"/>
            <a:ext cx="8153400" cy="6199314"/>
          </a:xfrm>
        </p:spPr>
        <p:txBody>
          <a:bodyPr/>
          <a:lstStyle/>
          <a:p>
            <a:pPr>
              <a:buNone/>
            </a:pPr>
            <a:r>
              <a:rPr lang="en-US" sz="2000" b="1">
                <a:solidFill>
                  <a:srgbClr val="C00000"/>
                </a:solidFill>
                <a:latin typeface="Bookman Old Style" pitchFamily="18" charset="0"/>
              </a:rPr>
              <a:t>  Projects</a:t>
            </a:r>
            <a:r>
              <a:rPr lang="en-US" sz="2000">
                <a:latin typeface="Bookman Old Style" pitchFamily="18" charset="0"/>
              </a:rPr>
              <a:t> </a:t>
            </a:r>
          </a:p>
          <a:p>
            <a:pPr marL="171450" indent="-171450">
              <a:buNone/>
            </a:pPr>
            <a:r>
              <a:rPr lang="en-US" sz="1800">
                <a:latin typeface="Bookman Old Style" pitchFamily="18" charset="0"/>
              </a:rPr>
              <a:t>  Supply And Installation Of Chiller Plant Cooling Systems – </a:t>
            </a:r>
            <a:r>
              <a:rPr lang="en-US" sz="1800" b="1">
                <a:latin typeface="Bookman Old Style" pitchFamily="18" charset="0"/>
              </a:rPr>
              <a:t>North South Power (</a:t>
            </a:r>
            <a:r>
              <a:rPr lang="en-US" sz="1800" b="1" err="1">
                <a:latin typeface="Bookman Old Style" pitchFamily="18" charset="0"/>
              </a:rPr>
              <a:t>Shiroro</a:t>
            </a:r>
            <a:r>
              <a:rPr lang="en-US" sz="1800" b="1">
                <a:latin typeface="Bookman Old Style" pitchFamily="18" charset="0"/>
              </a:rPr>
              <a:t> Power Plant) –</a:t>
            </a:r>
            <a:r>
              <a:rPr lang="en-US" sz="1800">
                <a:latin typeface="Bookman Old Style" pitchFamily="18" charset="0"/>
              </a:rPr>
              <a:t> Mechanical Installation </a:t>
            </a:r>
            <a:endParaRPr lang="en-US" b="1"/>
          </a:p>
        </p:txBody>
      </p:sp>
      <p:pic>
        <p:nvPicPr>
          <p:cNvPr id="9" name="Content Placeholder 4" descr="A picture containing text&#10;&#10;Description automatically generated">
            <a:extLst>
              <a:ext uri="{FF2B5EF4-FFF2-40B4-BE49-F238E27FC236}">
                <a16:creationId xmlns:a16="http://schemas.microsoft.com/office/drawing/2014/main" id="{7D905FEF-0133-F9D5-DA5E-D237C00D3D36}"/>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555658" y="1708240"/>
            <a:ext cx="3867729" cy="2286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descr="A picture containing text, appliance, kitchen appliance&#10;&#10;Description automatically generated">
            <a:extLst>
              <a:ext uri="{FF2B5EF4-FFF2-40B4-BE49-F238E27FC236}">
                <a16:creationId xmlns:a16="http://schemas.microsoft.com/office/drawing/2014/main" id="{407A203E-2D76-1455-9D0A-4BCA3DA642B3}"/>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559535" y="4261296"/>
            <a:ext cx="3863851" cy="244702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A picture containing mirror, reflection, see&#10;&#10;Description automatically generated">
            <a:extLst>
              <a:ext uri="{FF2B5EF4-FFF2-40B4-BE49-F238E27FC236}">
                <a16:creationId xmlns:a16="http://schemas.microsoft.com/office/drawing/2014/main" id="{FFD6B0AB-06D7-7DB8-ABBC-09E6D75CBDB1}"/>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4748900" y="2206960"/>
            <a:ext cx="3755874" cy="3429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72639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2070549" y="2927230"/>
            <a:ext cx="6309360" cy="457200"/>
          </a:xfrm>
        </p:spPr>
        <p:txBody>
          <a:bodyPr>
            <a:normAutofit fontScale="90000"/>
          </a:bodyPr>
          <a:lstStyle/>
          <a:p>
            <a:r>
              <a:rPr lang="en-US"/>
              <a:t/>
            </a:r>
            <a:br>
              <a:rPr lang="en-US"/>
            </a:br>
            <a:endParaRPr lang="en-US"/>
          </a:p>
        </p:txBody>
      </p:sp>
      <p:pic>
        <p:nvPicPr>
          <p:cNvPr id="12" name="Picture 12" descr="A picture containing headdress, helmet, outdoor, yellow&#10;&#10;Description automatically generated">
            <a:extLst>
              <a:ext uri="{FF2B5EF4-FFF2-40B4-BE49-F238E27FC236}">
                <a16:creationId xmlns:a16="http://schemas.microsoft.com/office/drawing/2014/main" id="{386A4499-69CC-A489-9AC0-0A0E0DAD919D}"/>
              </a:ext>
            </a:extLst>
          </p:cNvPr>
          <p:cNvPicPr>
            <a:picLocks noGrp="1" noChangeAspect="1"/>
          </p:cNvPicPr>
          <p:nvPr>
            <p:ph type="pic" idx="1"/>
          </p:nvPr>
        </p:nvPicPr>
        <p:blipFill rotWithShape="1">
          <a:blip r:embed="rId2"/>
          <a:srcRect l="24532" r="24532"/>
          <a:stretch/>
        </p:blipFill>
        <p:spPr>
          <a:xfrm>
            <a:off x="0" y="0"/>
            <a:ext cx="5179654" cy="6858000"/>
          </a:xfrm>
        </p:spPr>
      </p:pic>
      <p:sp>
        <p:nvSpPr>
          <p:cNvPr id="4" name="Slide Number Placeholder 3"/>
          <p:cNvSpPr>
            <a:spLocks noGrp="1"/>
          </p:cNvSpPr>
          <p:nvPr>
            <p:ph type="sldNum" sz="quarter" idx="11"/>
          </p:nvPr>
        </p:nvSpPr>
        <p:spPr/>
        <p:txBody>
          <a:bodyPr/>
          <a:lstStyle/>
          <a:p>
            <a:fld id="{6294C92D-0306-4E69-9CD3-20855E849650}" type="slidenum">
              <a:rPr kumimoji="0" lang="en-US" smtClean="0"/>
              <a:pPr/>
              <a:t>2</a:t>
            </a:fld>
            <a:endParaRPr kumimoji="0" lang="en-US"/>
          </a:p>
        </p:txBody>
      </p:sp>
      <p:sp>
        <p:nvSpPr>
          <p:cNvPr id="13" name="Rectangle 12">
            <a:extLst>
              <a:ext uri="{FF2B5EF4-FFF2-40B4-BE49-F238E27FC236}">
                <a16:creationId xmlns:a16="http://schemas.microsoft.com/office/drawing/2014/main" id="{435F2586-A40B-3040-9B1A-8CB02D2686BE}"/>
              </a:ext>
            </a:extLst>
          </p:cNvPr>
          <p:cNvSpPr/>
          <p:nvPr/>
        </p:nvSpPr>
        <p:spPr>
          <a:xfrm>
            <a:off x="6010814" y="-6110"/>
            <a:ext cx="445698"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63ACAAD2-1F5A-6B48-4094-E2281228FADE}"/>
              </a:ext>
            </a:extLst>
          </p:cNvPr>
          <p:cNvCxnSpPr/>
          <p:nvPr/>
        </p:nvCxnSpPr>
        <p:spPr>
          <a:xfrm>
            <a:off x="4114800" y="2971800"/>
            <a:ext cx="920150" cy="92015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sz="half" idx="2"/>
          </p:nvPr>
        </p:nvSpPr>
        <p:spPr>
          <a:xfrm>
            <a:off x="5399952" y="854266"/>
            <a:ext cx="3551205" cy="7270803"/>
          </a:xfrm>
        </p:spPr>
        <p:txBody>
          <a:bodyPr rot="0" spcFirstLastPara="0" vertOverflow="overflow" horzOverflow="overflow" vert="horz" wrap="square" lIns="91440" tIns="45720" rIns="91440" bIns="45720" numCol="1" spcCol="274320" rtlCol="0" fromWordArt="0" anchor="t" anchorCtr="0" forceAA="0" compatLnSpc="1">
            <a:normAutofit/>
          </a:bodyPr>
          <a:lstStyle/>
          <a:p>
            <a:endParaRPr lang="en-US"/>
          </a:p>
          <a:p>
            <a:pPr>
              <a:buNone/>
            </a:pPr>
            <a:r>
              <a:rPr lang="en-US"/>
              <a:t>   </a:t>
            </a:r>
            <a:r>
              <a:rPr lang="en-US" sz="3500" b="1">
                <a:solidFill>
                  <a:srgbClr val="C00000"/>
                </a:solidFill>
                <a:latin typeface="Bookman Old Style" pitchFamily="18" charset="0"/>
              </a:rPr>
              <a:t>Content</a:t>
            </a:r>
          </a:p>
          <a:p>
            <a:pPr>
              <a:buNone/>
            </a:pPr>
            <a:endParaRPr lang="en-US" sz="2000">
              <a:latin typeface="Bookman Old Style" pitchFamily="18" charset="0"/>
            </a:endParaRPr>
          </a:p>
          <a:p>
            <a:pPr marL="457200" indent="-457200">
              <a:buAutoNum type="arabicPeriod"/>
            </a:pPr>
            <a:r>
              <a:rPr lang="en-US" sz="2000">
                <a:latin typeface="Bookman Old Style"/>
              </a:rPr>
              <a:t>Overview </a:t>
            </a:r>
            <a:endParaRPr lang="en-US" sz="2000">
              <a:latin typeface="Bookman Old Style" pitchFamily="18" charset="0"/>
            </a:endParaRPr>
          </a:p>
          <a:p>
            <a:pPr marL="457200" indent="-457200">
              <a:buAutoNum type="arabicPeriod"/>
            </a:pPr>
            <a:r>
              <a:rPr lang="en-US" sz="2000">
                <a:latin typeface="Bookman Old Style"/>
              </a:rPr>
              <a:t>Our offering</a:t>
            </a:r>
            <a:endParaRPr lang="en-US" sz="2000">
              <a:latin typeface="Bookman Old Style" pitchFamily="18" charset="0"/>
            </a:endParaRPr>
          </a:p>
          <a:p>
            <a:pPr marL="457200" indent="-457200">
              <a:buAutoNum type="arabicPeriod"/>
            </a:pPr>
            <a:r>
              <a:rPr lang="en-US" sz="2000">
                <a:latin typeface="Bookman Old Style"/>
              </a:rPr>
              <a:t>Projects (Current and completed projects)</a:t>
            </a:r>
            <a:endParaRPr lang="en-US" sz="2000">
              <a:latin typeface="Bookman Old Style" pitchFamily="18" charset="0"/>
            </a:endParaRPr>
          </a:p>
          <a:p>
            <a:pPr marL="457200" indent="-457200">
              <a:buAutoNum type="arabicPeriod"/>
            </a:pPr>
            <a:r>
              <a:rPr lang="en-US" sz="2000">
                <a:latin typeface="Bookman Old Style"/>
              </a:rPr>
              <a:t>Awards</a:t>
            </a:r>
            <a:endParaRPr lang="en-US" sz="2000">
              <a:latin typeface="Bookman Old Style" pitchFamily="18" charset="0"/>
            </a:endParaRPr>
          </a:p>
          <a:p>
            <a:pPr marL="457200" indent="-457200">
              <a:buAutoNum type="arabicPeriod"/>
            </a:pPr>
            <a:r>
              <a:rPr lang="en-US" sz="2000">
                <a:latin typeface="Bookman Old Style"/>
              </a:rPr>
              <a:t>Clients</a:t>
            </a:r>
            <a:endParaRPr lang="en-US" sz="2000">
              <a:latin typeface="Bookman Old Style" pitchFamily="18" charset="0"/>
            </a:endParaRPr>
          </a:p>
          <a:p>
            <a:pPr marL="457200" indent="-457200">
              <a:buAutoNum type="arabicPeriod"/>
            </a:pPr>
            <a:r>
              <a:rPr lang="en-US" sz="2000">
                <a:latin typeface="Bookman Old Style"/>
              </a:rPr>
              <a:t>Contacts</a:t>
            </a:r>
            <a:endParaRPr lang="en-US" sz="2000">
              <a:latin typeface="Bookman Old Style" pitchFamily="18" charset="0"/>
            </a:endParaRPr>
          </a:p>
          <a:p>
            <a:pPr>
              <a:buNone/>
            </a:pPr>
            <a:endParaRPr lang="en-US" sz="1200">
              <a:latin typeface="Bookman Old Style" pitchFamily="18" charset="0"/>
            </a:endParaRPr>
          </a:p>
          <a:p>
            <a:endParaRPr lang="en-US" sz="2000">
              <a:latin typeface="Bookman Old Style" pitchFamily="18" charset="0"/>
            </a:endParaRPr>
          </a:p>
          <a:p>
            <a:endParaRPr lang="en-US" sz="2000">
              <a:latin typeface="Bookman Old Style" pitchFamily="18" charset="0"/>
            </a:endParaRPr>
          </a:p>
          <a:p>
            <a:endParaRPr lang="en-US" sz="2000">
              <a:latin typeface="Bookman Old Style" pitchFamily="18" charset="0"/>
            </a:endParaRPr>
          </a:p>
          <a:p>
            <a:endParaRPr lang="en-US" sz="2000">
              <a:latin typeface="Bookman Old Style" pitchFamily="18" charset="0"/>
            </a:endParaRPr>
          </a:p>
          <a:p>
            <a:endParaRPr lang="en-US" sz="2000">
              <a:latin typeface="Bookman Old Style" pitchFamily="18" charset="0"/>
            </a:endParaRPr>
          </a:p>
          <a:p>
            <a:endParaRPr lang="en-US" sz="2000">
              <a:latin typeface="Bookman Old Style" pitchFamily="18" charset="0"/>
            </a:endParaRPr>
          </a:p>
          <a:p>
            <a:endParaRPr lang="en-US" sz="2000">
              <a:latin typeface="Bookman Old Style" pitchFamily="18" charset="0"/>
            </a:endParaRPr>
          </a:p>
          <a:p>
            <a:pPr>
              <a:buNone/>
            </a:pP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20</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CD115-063D-FCB3-B761-BA5B7C48B14D}"/>
              </a:ext>
            </a:extLst>
          </p:cNvPr>
          <p:cNvSpPr txBox="1"/>
          <p:nvPr/>
        </p:nvSpPr>
        <p:spPr>
          <a:xfrm>
            <a:off x="190265" y="374848"/>
            <a:ext cx="8337508" cy="500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70000"/>
              </a:lnSpc>
            </a:pPr>
            <a:endParaRPr lang="en-US" b="1" cap="small" dirty="0">
              <a:solidFill>
                <a:srgbClr val="C00000"/>
              </a:solidFill>
              <a:latin typeface="Bookman Old Style"/>
            </a:endParaRPr>
          </a:p>
        </p:txBody>
      </p:sp>
      <p:sp>
        <p:nvSpPr>
          <p:cNvPr id="7" name="Rectangle 6">
            <a:extLst>
              <a:ext uri="{FF2B5EF4-FFF2-40B4-BE49-F238E27FC236}">
                <a16:creationId xmlns:a16="http://schemas.microsoft.com/office/drawing/2014/main" id="{766AEF64-A037-7812-F635-2891B3642B0C}"/>
              </a:ext>
            </a:extLst>
          </p:cNvPr>
          <p:cNvSpPr/>
          <p:nvPr/>
        </p:nvSpPr>
        <p:spPr>
          <a:xfrm>
            <a:off x="443552" y="512977"/>
            <a:ext cx="1350050" cy="400110"/>
          </a:xfrm>
          <a:prstGeom prst="rect">
            <a:avLst/>
          </a:prstGeom>
        </p:spPr>
        <p:txBody>
          <a:bodyPr wrap="none">
            <a:spAutoFit/>
          </a:bodyPr>
          <a:lstStyle/>
          <a:p>
            <a:r>
              <a:rPr lang="en-US" sz="2000" b="1">
                <a:solidFill>
                  <a:srgbClr val="C00000"/>
                </a:solidFill>
                <a:latin typeface="Bookman Old Style" pitchFamily="18" charset="0"/>
              </a:rPr>
              <a:t>Projects</a:t>
            </a:r>
            <a:r>
              <a:rPr lang="en-US" sz="2000">
                <a:latin typeface="Bookman Old Style" pitchFamily="18" charset="0"/>
              </a:rPr>
              <a:t> </a:t>
            </a:r>
          </a:p>
        </p:txBody>
      </p:sp>
      <p:pic>
        <p:nvPicPr>
          <p:cNvPr id="6" name="Picture 5" descr="West African Gas Pipeline Company (WAPCo)">
            <a:extLst>
              <a:ext uri="{FF2B5EF4-FFF2-40B4-BE49-F238E27FC236}">
                <a16:creationId xmlns:a16="http://schemas.microsoft.com/office/drawing/2014/main" id="{C08A9C90-ADFA-7A46-2A72-43FD272EBB36}"/>
              </a:ext>
            </a:extLst>
          </p:cNvPr>
          <p:cNvPicPr/>
          <p:nvPr/>
        </p:nvPicPr>
        <p:blipFill>
          <a:blip/>
          <a:srcRect/>
          <a:stretch>
            <a:fillRect/>
          </a:stretch>
        </p:blipFill>
        <p:spPr bwMode="auto">
          <a:xfrm>
            <a:off x="465648" y="1698172"/>
            <a:ext cx="3810000" cy="2286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descr="WAPCO CAR PARK PROJECT">
            <a:extLst>
              <a:ext uri="{FF2B5EF4-FFF2-40B4-BE49-F238E27FC236}">
                <a16:creationId xmlns:a16="http://schemas.microsoft.com/office/drawing/2014/main" id="{025CB860-1B15-D7A5-5DE7-C4FF04685CC9}"/>
              </a:ext>
            </a:extLst>
          </p:cNvPr>
          <p:cNvPicPr/>
          <p:nvPr/>
        </p:nvPicPr>
        <p:blipFill>
          <a:blip/>
          <a:srcRect/>
          <a:stretch>
            <a:fillRect/>
          </a:stretch>
        </p:blipFill>
        <p:spPr bwMode="auto">
          <a:xfrm>
            <a:off x="4774382" y="1541985"/>
            <a:ext cx="3703982" cy="24279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descr="West African Gas Pipeline Company (WAPCo)">
            <a:extLst>
              <a:ext uri="{FF2B5EF4-FFF2-40B4-BE49-F238E27FC236}">
                <a16:creationId xmlns:a16="http://schemas.microsoft.com/office/drawing/2014/main" id="{E50EEC3F-3BC1-DDC7-12CF-BA00FDDDD2AC}"/>
              </a:ext>
            </a:extLst>
          </p:cNvPr>
          <p:cNvPicPr/>
          <p:nvPr/>
        </p:nvPicPr>
        <p:blipFill>
          <a:blip/>
          <a:srcRect/>
          <a:stretch>
            <a:fillRect/>
          </a:stretch>
        </p:blipFill>
        <p:spPr bwMode="auto">
          <a:xfrm>
            <a:off x="565039" y="4184373"/>
            <a:ext cx="3810000" cy="2438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West African Gas Pipeline Company (WAPCo)">
            <a:extLst>
              <a:ext uri="{FF2B5EF4-FFF2-40B4-BE49-F238E27FC236}">
                <a16:creationId xmlns:a16="http://schemas.microsoft.com/office/drawing/2014/main" id="{7876D96E-8EB7-5194-BE5A-F5E58483F82C}"/>
              </a:ext>
            </a:extLst>
          </p:cNvPr>
          <p:cNvPicPr/>
          <p:nvPr/>
        </p:nvPicPr>
        <p:blipFill>
          <a:blip/>
          <a:srcRect/>
          <a:stretch>
            <a:fillRect/>
          </a:stretch>
        </p:blipFill>
        <p:spPr bwMode="auto">
          <a:xfrm>
            <a:off x="4958965" y="3981279"/>
            <a:ext cx="3709188" cy="2514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TextBox 15">
            <a:extLst>
              <a:ext uri="{FF2B5EF4-FFF2-40B4-BE49-F238E27FC236}">
                <a16:creationId xmlns:a16="http://schemas.microsoft.com/office/drawing/2014/main" id="{DD852C2B-8D4F-6B7C-B77F-4332DB3D44CB}"/>
              </a:ext>
            </a:extLst>
          </p:cNvPr>
          <p:cNvSpPr txBox="1"/>
          <p:nvPr/>
        </p:nvSpPr>
        <p:spPr>
          <a:xfrm>
            <a:off x="403246" y="829208"/>
            <a:ext cx="84794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Bookman Old Style"/>
                <a:ea typeface="+mn-lt"/>
                <a:cs typeface="+mn-lt"/>
              </a:rPr>
              <a:t>Completed construction of car park, laying of </a:t>
            </a:r>
            <a:r>
              <a:rPr lang="en-US" dirty="0" err="1">
                <a:latin typeface="Bookman Old Style"/>
                <a:ea typeface="+mn-lt"/>
                <a:cs typeface="+mn-lt"/>
              </a:rPr>
              <a:t>kerbs</a:t>
            </a:r>
            <a:r>
              <a:rPr lang="en-US" dirty="0">
                <a:latin typeface="Bookman Old Style"/>
                <a:ea typeface="+mn-lt"/>
                <a:cs typeface="+mn-lt"/>
              </a:rPr>
              <a:t> &amp; geo-textile material at </a:t>
            </a:r>
            <a:r>
              <a:rPr lang="en-US" b="1" dirty="0">
                <a:latin typeface="Bookman Old Style"/>
                <a:ea typeface="+mn-lt"/>
                <a:cs typeface="+mn-lt"/>
              </a:rPr>
              <a:t>West African Gas Pipeline Company Ltd </a:t>
            </a:r>
            <a:endParaRPr lang="en-US">
              <a:latin typeface="Bookman Old Style"/>
            </a:endParaRPr>
          </a:p>
        </p:txBody>
      </p:sp>
    </p:spTree>
    <p:extLst>
      <p:ext uri="{BB962C8B-B14F-4D97-AF65-F5344CB8AC3E}">
        <p14:creationId xmlns:p14="http://schemas.microsoft.com/office/powerpoint/2010/main" val="1100839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21</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CD115-063D-FCB3-B761-BA5B7C48B14D}"/>
              </a:ext>
            </a:extLst>
          </p:cNvPr>
          <p:cNvSpPr txBox="1"/>
          <p:nvPr/>
        </p:nvSpPr>
        <p:spPr>
          <a:xfrm>
            <a:off x="190265" y="374848"/>
            <a:ext cx="8337508" cy="500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70000"/>
              </a:lnSpc>
            </a:pPr>
            <a:endParaRPr lang="en-US" b="1" cap="small" dirty="0">
              <a:solidFill>
                <a:srgbClr val="C00000"/>
              </a:solidFill>
              <a:latin typeface="Bookman Old Style"/>
            </a:endParaRPr>
          </a:p>
        </p:txBody>
      </p:sp>
      <p:sp>
        <p:nvSpPr>
          <p:cNvPr id="7" name="Rectangle 6">
            <a:extLst>
              <a:ext uri="{FF2B5EF4-FFF2-40B4-BE49-F238E27FC236}">
                <a16:creationId xmlns:a16="http://schemas.microsoft.com/office/drawing/2014/main" id="{766AEF64-A037-7812-F635-2891B3642B0C}"/>
              </a:ext>
            </a:extLst>
          </p:cNvPr>
          <p:cNvSpPr/>
          <p:nvPr/>
        </p:nvSpPr>
        <p:spPr>
          <a:xfrm>
            <a:off x="528745" y="512977"/>
            <a:ext cx="1350050" cy="400110"/>
          </a:xfrm>
          <a:prstGeom prst="rect">
            <a:avLst/>
          </a:prstGeom>
        </p:spPr>
        <p:txBody>
          <a:bodyPr wrap="none">
            <a:spAutoFit/>
          </a:bodyPr>
          <a:lstStyle/>
          <a:p>
            <a:r>
              <a:rPr lang="en-US" sz="2000" b="1">
                <a:solidFill>
                  <a:srgbClr val="C00000"/>
                </a:solidFill>
                <a:latin typeface="Bookman Old Style" pitchFamily="18" charset="0"/>
              </a:rPr>
              <a:t>Projects</a:t>
            </a:r>
            <a:r>
              <a:rPr lang="en-US" sz="2000">
                <a:latin typeface="Bookman Old Style" pitchFamily="18" charset="0"/>
              </a:rPr>
              <a:t> </a:t>
            </a:r>
          </a:p>
        </p:txBody>
      </p:sp>
      <p:sp>
        <p:nvSpPr>
          <p:cNvPr id="6" name="Content Placeholder 2">
            <a:extLst>
              <a:ext uri="{FF2B5EF4-FFF2-40B4-BE49-F238E27FC236}">
                <a16:creationId xmlns:a16="http://schemas.microsoft.com/office/drawing/2014/main" id="{FD9CB96E-1572-7D71-8136-5B702F3B1465}"/>
              </a:ext>
            </a:extLst>
          </p:cNvPr>
          <p:cNvSpPr>
            <a:spLocks noGrp="1"/>
          </p:cNvSpPr>
          <p:nvPr>
            <p:ph sz="quarter" idx="1"/>
          </p:nvPr>
        </p:nvSpPr>
        <p:spPr>
          <a:xfrm>
            <a:off x="235424" y="774415"/>
            <a:ext cx="8077200" cy="6016752"/>
          </a:xfrm>
        </p:spPr>
        <p:txBody>
          <a:bodyPr/>
          <a:lstStyle/>
          <a:p>
            <a:pPr>
              <a:buNone/>
            </a:pPr>
            <a:r>
              <a:rPr lang="en-US" sz="1800">
                <a:latin typeface="Bookman Old Style" pitchFamily="18" charset="0"/>
              </a:rPr>
              <a:t>   Road Construction &amp; Remediation Works at </a:t>
            </a:r>
            <a:r>
              <a:rPr lang="en-US" sz="1800" b="1">
                <a:latin typeface="Bookman Old Style" pitchFamily="18" charset="0"/>
              </a:rPr>
              <a:t>West African Gas Pipeline Company Ltd </a:t>
            </a:r>
            <a:r>
              <a:rPr lang="en-US" sz="1800">
                <a:latin typeface="Bookman Old Style" pitchFamily="18" charset="0"/>
              </a:rPr>
              <a:t>– Civil Works </a:t>
            </a:r>
          </a:p>
          <a:p>
            <a:pPr>
              <a:buNone/>
            </a:pPr>
            <a:endParaRPr lang="en-US"/>
          </a:p>
        </p:txBody>
      </p:sp>
      <p:pic>
        <p:nvPicPr>
          <p:cNvPr id="9" name="Picture 8" descr="C:\Users\ABIMBOLA\AppData\Local\Microsoft\Windows\Temporary Internet Files\Content.IE5\CAYSMRZN\20160727_103231.jpg">
            <a:extLst>
              <a:ext uri="{FF2B5EF4-FFF2-40B4-BE49-F238E27FC236}">
                <a16:creationId xmlns:a16="http://schemas.microsoft.com/office/drawing/2014/main" id="{5A594CCA-9FAF-013B-48F1-3EFD779E4026}"/>
              </a:ext>
            </a:extLst>
          </p:cNvPr>
          <p:cNvPicPr/>
          <p:nvPr/>
        </p:nvPicPr>
        <p:blipFill>
          <a:blip cstate="print"/>
          <a:srcRect/>
          <a:stretch>
            <a:fillRect/>
          </a:stretch>
        </p:blipFill>
        <p:spPr bwMode="auto">
          <a:xfrm>
            <a:off x="524408" y="1650370"/>
            <a:ext cx="3886200" cy="2209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descr="C:\Users\ABIMBOLA\AppData\Local\Microsoft\Windows\Temporary Internet Files\Content.IE5\CAYSMRZN\20160727_160124.jpg">
            <a:extLst>
              <a:ext uri="{FF2B5EF4-FFF2-40B4-BE49-F238E27FC236}">
                <a16:creationId xmlns:a16="http://schemas.microsoft.com/office/drawing/2014/main" id="{35CA645D-B46C-459E-B4BD-CA64F02A2127}"/>
              </a:ext>
            </a:extLst>
          </p:cNvPr>
          <p:cNvPicPr/>
          <p:nvPr/>
        </p:nvPicPr>
        <p:blipFill>
          <a:blip cstate="print"/>
          <a:srcRect/>
          <a:stretch>
            <a:fillRect/>
          </a:stretch>
        </p:blipFill>
        <p:spPr bwMode="auto">
          <a:xfrm>
            <a:off x="4965778" y="1508381"/>
            <a:ext cx="3581400" cy="22098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15" descr="C:\Users\ABIMBOLA\AppData\Local\Microsoft\Windows\Temporary Internet Files\Content.IE5\FQL10YS0\IMG_20160720_075714.jpg">
            <a:extLst>
              <a:ext uri="{FF2B5EF4-FFF2-40B4-BE49-F238E27FC236}">
                <a16:creationId xmlns:a16="http://schemas.microsoft.com/office/drawing/2014/main" id="{D119566F-4E47-FDF2-9485-4E771F618D6F}"/>
              </a:ext>
            </a:extLst>
          </p:cNvPr>
          <p:cNvPicPr/>
          <p:nvPr/>
        </p:nvPicPr>
        <p:blipFill>
          <a:blip cstate="print"/>
          <a:srcRect/>
          <a:stretch>
            <a:fillRect/>
          </a:stretch>
        </p:blipFill>
        <p:spPr bwMode="auto">
          <a:xfrm>
            <a:off x="524407" y="4075972"/>
            <a:ext cx="3810000" cy="240860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8" name="Picture 17" descr="C:\Users\ABIMBOLA\AppData\Local\Microsoft\Windows\Temporary Internet Files\Content.IE5\5NLMQVZJ\20160625_145800.jpg">
            <a:extLst>
              <a:ext uri="{FF2B5EF4-FFF2-40B4-BE49-F238E27FC236}">
                <a16:creationId xmlns:a16="http://schemas.microsoft.com/office/drawing/2014/main" id="{C22E1E33-6EA6-E2CD-0D9C-39E40695041A}"/>
              </a:ext>
            </a:extLst>
          </p:cNvPr>
          <p:cNvPicPr/>
          <p:nvPr/>
        </p:nvPicPr>
        <p:blipFill>
          <a:blip cstate="print"/>
          <a:srcRect/>
          <a:stretch>
            <a:fillRect/>
          </a:stretch>
        </p:blipFill>
        <p:spPr bwMode="auto">
          <a:xfrm>
            <a:off x="4852188" y="4075973"/>
            <a:ext cx="3656002" cy="27024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60681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22</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CD115-063D-FCB3-B761-BA5B7C48B14D}"/>
              </a:ext>
            </a:extLst>
          </p:cNvPr>
          <p:cNvSpPr txBox="1"/>
          <p:nvPr/>
        </p:nvSpPr>
        <p:spPr>
          <a:xfrm>
            <a:off x="190265" y="374848"/>
            <a:ext cx="8337508" cy="500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70000"/>
              </a:lnSpc>
            </a:pPr>
            <a:endParaRPr lang="en-US" b="1" cap="small" dirty="0">
              <a:solidFill>
                <a:srgbClr val="C00000"/>
              </a:solidFill>
              <a:latin typeface="Bookman Old Style"/>
            </a:endParaRPr>
          </a:p>
        </p:txBody>
      </p:sp>
      <p:sp>
        <p:nvSpPr>
          <p:cNvPr id="7" name="Rectangle 6">
            <a:extLst>
              <a:ext uri="{FF2B5EF4-FFF2-40B4-BE49-F238E27FC236}">
                <a16:creationId xmlns:a16="http://schemas.microsoft.com/office/drawing/2014/main" id="{766AEF64-A037-7812-F635-2891B3642B0C}"/>
              </a:ext>
            </a:extLst>
          </p:cNvPr>
          <p:cNvSpPr/>
          <p:nvPr/>
        </p:nvSpPr>
        <p:spPr>
          <a:xfrm>
            <a:off x="528745" y="512977"/>
            <a:ext cx="1350050" cy="400110"/>
          </a:xfrm>
          <a:prstGeom prst="rect">
            <a:avLst/>
          </a:prstGeom>
        </p:spPr>
        <p:txBody>
          <a:bodyPr wrap="none">
            <a:spAutoFit/>
          </a:bodyPr>
          <a:lstStyle/>
          <a:p>
            <a:r>
              <a:rPr lang="en-US" sz="2000" b="1">
                <a:solidFill>
                  <a:srgbClr val="C00000"/>
                </a:solidFill>
                <a:latin typeface="Bookman Old Style" pitchFamily="18" charset="0"/>
              </a:rPr>
              <a:t>Projects</a:t>
            </a:r>
            <a:r>
              <a:rPr lang="en-US" sz="2000">
                <a:latin typeface="Bookman Old Style" pitchFamily="18" charset="0"/>
              </a:rPr>
              <a:t> </a:t>
            </a:r>
          </a:p>
        </p:txBody>
      </p:sp>
      <p:sp>
        <p:nvSpPr>
          <p:cNvPr id="6" name="Rectangle 5">
            <a:extLst>
              <a:ext uri="{FF2B5EF4-FFF2-40B4-BE49-F238E27FC236}">
                <a16:creationId xmlns:a16="http://schemas.microsoft.com/office/drawing/2014/main" id="{B88A93F2-A26B-8B8C-91C9-E4FA6D913C4E}"/>
              </a:ext>
            </a:extLst>
          </p:cNvPr>
          <p:cNvSpPr/>
          <p:nvPr/>
        </p:nvSpPr>
        <p:spPr>
          <a:xfrm>
            <a:off x="513995" y="756997"/>
            <a:ext cx="8077200" cy="646331"/>
          </a:xfrm>
          <a:prstGeom prst="rect">
            <a:avLst/>
          </a:prstGeom>
        </p:spPr>
        <p:txBody>
          <a:bodyPr wrap="square">
            <a:spAutoFit/>
          </a:bodyPr>
          <a:lstStyle/>
          <a:p>
            <a:r>
              <a:rPr lang="en-US">
                <a:latin typeface="Bookman Old Style" pitchFamily="18" charset="0"/>
              </a:rPr>
              <a:t>Road Construction &amp; Remediation Works - </a:t>
            </a:r>
            <a:r>
              <a:rPr lang="en-US" b="1">
                <a:latin typeface="Bookman Old Style" pitchFamily="18" charset="0"/>
              </a:rPr>
              <a:t>West African Gas Pipeline Company </a:t>
            </a:r>
            <a:r>
              <a:rPr lang="en-US">
                <a:latin typeface="Bookman Old Style" pitchFamily="18" charset="0"/>
              </a:rPr>
              <a:t>– Civil Works </a:t>
            </a:r>
            <a:endParaRPr lang="en-US"/>
          </a:p>
        </p:txBody>
      </p:sp>
      <p:pic>
        <p:nvPicPr>
          <p:cNvPr id="9" name="Picture 8" descr="C:\Users\ABIMBOLA\AppData\Local\Microsoft\Windows\Temporary Internet Files\Content.IE5\7BF0XKLK\20160626_095534.jpg">
            <a:extLst>
              <a:ext uri="{FF2B5EF4-FFF2-40B4-BE49-F238E27FC236}">
                <a16:creationId xmlns:a16="http://schemas.microsoft.com/office/drawing/2014/main" id="{78B1CDE3-D79D-AA3E-918C-6D2D63B673EF}"/>
              </a:ext>
            </a:extLst>
          </p:cNvPr>
          <p:cNvPicPr/>
          <p:nvPr/>
        </p:nvPicPr>
        <p:blipFill>
          <a:blip cstate="print"/>
          <a:srcRect/>
          <a:stretch>
            <a:fillRect/>
          </a:stretch>
        </p:blipFill>
        <p:spPr bwMode="auto">
          <a:xfrm>
            <a:off x="532507" y="1627177"/>
            <a:ext cx="3810000" cy="2286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descr="C:\Users\ABIMBOLA\AppData\Local\Microsoft\Windows\Temporary Internet Files\Content.IE5\FQL10YS0\20160625_160410.jpg">
            <a:extLst>
              <a:ext uri="{FF2B5EF4-FFF2-40B4-BE49-F238E27FC236}">
                <a16:creationId xmlns:a16="http://schemas.microsoft.com/office/drawing/2014/main" id="{09832186-37AF-F801-48E1-BA6A3042811E}"/>
              </a:ext>
            </a:extLst>
          </p:cNvPr>
          <p:cNvPicPr/>
          <p:nvPr/>
        </p:nvPicPr>
        <p:blipFill>
          <a:blip cstate="print"/>
          <a:srcRect/>
          <a:stretch>
            <a:fillRect/>
          </a:stretch>
        </p:blipFill>
        <p:spPr bwMode="auto">
          <a:xfrm>
            <a:off x="4698896" y="1485190"/>
            <a:ext cx="3733800" cy="2286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C:\Users\ABIMBOLA\AppData\Local\Microsoft\Windows\Temporary Internet Files\Content.IE5\5NLMQVZJ\IMG-20160826-WA0014.jpg">
            <a:extLst>
              <a:ext uri="{FF2B5EF4-FFF2-40B4-BE49-F238E27FC236}">
                <a16:creationId xmlns:a16="http://schemas.microsoft.com/office/drawing/2014/main" id="{291EB8B6-BD0A-0342-85A8-A6ED45734659}"/>
              </a:ext>
            </a:extLst>
          </p:cNvPr>
          <p:cNvPicPr/>
          <p:nvPr/>
        </p:nvPicPr>
        <p:blipFill>
          <a:blip/>
          <a:srcRect/>
          <a:stretch>
            <a:fillRect/>
          </a:stretch>
        </p:blipFill>
        <p:spPr bwMode="auto">
          <a:xfrm>
            <a:off x="518308" y="3980385"/>
            <a:ext cx="3810000" cy="25812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15" descr="C:\Users\ABIMBOLA\AppData\Local\Microsoft\Windows\Temporary Internet Files\Content.IE5\7BF0XKLK\20160614_175212.jpg">
            <a:extLst>
              <a:ext uri="{FF2B5EF4-FFF2-40B4-BE49-F238E27FC236}">
                <a16:creationId xmlns:a16="http://schemas.microsoft.com/office/drawing/2014/main" id="{5F2170EA-CC8D-FA7D-2743-26D5DEBE659D}"/>
              </a:ext>
            </a:extLst>
          </p:cNvPr>
          <p:cNvPicPr/>
          <p:nvPr/>
        </p:nvPicPr>
        <p:blipFill>
          <a:blip cstate="print"/>
          <a:srcRect/>
          <a:stretch>
            <a:fillRect/>
          </a:stretch>
        </p:blipFill>
        <p:spPr bwMode="auto">
          <a:xfrm>
            <a:off x="4855082" y="4009318"/>
            <a:ext cx="3733800" cy="2514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74309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23</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CD115-063D-FCB3-B761-BA5B7C48B14D}"/>
              </a:ext>
            </a:extLst>
          </p:cNvPr>
          <p:cNvSpPr txBox="1"/>
          <p:nvPr/>
        </p:nvSpPr>
        <p:spPr>
          <a:xfrm>
            <a:off x="190265" y="374848"/>
            <a:ext cx="8337508" cy="500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70000"/>
              </a:lnSpc>
            </a:pPr>
            <a:endParaRPr lang="en-US" b="1" cap="small" dirty="0">
              <a:solidFill>
                <a:srgbClr val="C00000"/>
              </a:solidFill>
              <a:latin typeface="Bookman Old Style"/>
            </a:endParaRPr>
          </a:p>
        </p:txBody>
      </p:sp>
      <p:sp>
        <p:nvSpPr>
          <p:cNvPr id="7" name="Rectangle 6">
            <a:extLst>
              <a:ext uri="{FF2B5EF4-FFF2-40B4-BE49-F238E27FC236}">
                <a16:creationId xmlns:a16="http://schemas.microsoft.com/office/drawing/2014/main" id="{766AEF64-A037-7812-F635-2891B3642B0C}"/>
              </a:ext>
            </a:extLst>
          </p:cNvPr>
          <p:cNvSpPr/>
          <p:nvPr/>
        </p:nvSpPr>
        <p:spPr>
          <a:xfrm>
            <a:off x="528745" y="512977"/>
            <a:ext cx="1350050" cy="400110"/>
          </a:xfrm>
          <a:prstGeom prst="rect">
            <a:avLst/>
          </a:prstGeom>
        </p:spPr>
        <p:txBody>
          <a:bodyPr wrap="none">
            <a:spAutoFit/>
          </a:bodyPr>
          <a:lstStyle/>
          <a:p>
            <a:r>
              <a:rPr lang="en-US" sz="2000" b="1">
                <a:solidFill>
                  <a:srgbClr val="C00000"/>
                </a:solidFill>
                <a:latin typeface="Bookman Old Style" pitchFamily="18" charset="0"/>
              </a:rPr>
              <a:t>Projects</a:t>
            </a:r>
            <a:r>
              <a:rPr lang="en-US" sz="2000">
                <a:latin typeface="Bookman Old Style" pitchFamily="18" charset="0"/>
              </a:rPr>
              <a:t> </a:t>
            </a:r>
          </a:p>
        </p:txBody>
      </p:sp>
      <p:sp>
        <p:nvSpPr>
          <p:cNvPr id="8" name="Content Placeholder 2">
            <a:extLst>
              <a:ext uri="{FF2B5EF4-FFF2-40B4-BE49-F238E27FC236}">
                <a16:creationId xmlns:a16="http://schemas.microsoft.com/office/drawing/2014/main" id="{E66D0320-5FFA-B203-EAB6-4875290F0E3C}"/>
              </a:ext>
            </a:extLst>
          </p:cNvPr>
          <p:cNvSpPr>
            <a:spLocks noGrp="1"/>
          </p:cNvSpPr>
          <p:nvPr>
            <p:ph sz="quarter" idx="1"/>
          </p:nvPr>
        </p:nvSpPr>
        <p:spPr>
          <a:xfrm>
            <a:off x="151743" y="827788"/>
            <a:ext cx="8532506" cy="5864352"/>
          </a:xfrm>
        </p:spPr>
        <p:txBody>
          <a:bodyPr>
            <a:normAutofit/>
          </a:bodyPr>
          <a:lstStyle/>
          <a:p>
            <a:pPr>
              <a:buNone/>
            </a:pPr>
            <a:r>
              <a:rPr lang="en-US" sz="1800">
                <a:latin typeface="Bookman Old Style" pitchFamily="18" charset="0"/>
              </a:rPr>
              <a:t>    Completed Landscaping and Laying of Geo-Textile at </a:t>
            </a:r>
            <a:r>
              <a:rPr lang="en-US" sz="1800" err="1">
                <a:latin typeface="Bookman Old Style" pitchFamily="18" charset="0"/>
              </a:rPr>
              <a:t>Amukpe</a:t>
            </a:r>
            <a:r>
              <a:rPr lang="en-US" sz="1800">
                <a:latin typeface="Bookman Old Style" pitchFamily="18" charset="0"/>
              </a:rPr>
              <a:t> Buffer tank - </a:t>
            </a:r>
            <a:r>
              <a:rPr lang="en-US" sz="1800" b="1" err="1">
                <a:latin typeface="Bookman Old Style" pitchFamily="18" charset="0"/>
              </a:rPr>
              <a:t>Seplat</a:t>
            </a:r>
            <a:r>
              <a:rPr lang="en-US" sz="1800" b="1">
                <a:latin typeface="Bookman Old Style" pitchFamily="18" charset="0"/>
              </a:rPr>
              <a:t> Petroleum </a:t>
            </a:r>
            <a:r>
              <a:rPr lang="en-US" sz="1800">
                <a:latin typeface="Bookman Old Style" pitchFamily="18" charset="0"/>
              </a:rPr>
              <a:t>– Civil Works </a:t>
            </a:r>
            <a:endParaRPr lang="en-US" sz="1800" b="1">
              <a:latin typeface="Bookman Old Style" pitchFamily="18" charset="0"/>
            </a:endParaRPr>
          </a:p>
        </p:txBody>
      </p:sp>
      <p:pic>
        <p:nvPicPr>
          <p:cNvPr id="13" name="Picture 12" descr="F:\BlackBerry\camera\Sapele-20160528-00119.jpg">
            <a:extLst>
              <a:ext uri="{FF2B5EF4-FFF2-40B4-BE49-F238E27FC236}">
                <a16:creationId xmlns:a16="http://schemas.microsoft.com/office/drawing/2014/main" id="{0856556B-2AF1-B568-8018-B47A28E251F2}"/>
              </a:ext>
            </a:extLst>
          </p:cNvPr>
          <p:cNvPicPr/>
          <p:nvPr/>
        </p:nvPicPr>
        <p:blipFill>
          <a:blip cstate="print"/>
          <a:srcRect/>
          <a:stretch>
            <a:fillRect/>
          </a:stretch>
        </p:blipFill>
        <p:spPr bwMode="auto">
          <a:xfrm>
            <a:off x="458621" y="2348948"/>
            <a:ext cx="3650973" cy="390418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descr="F:\BlackBerry\camera\Sapele-20160528-00122.jpg">
            <a:extLst>
              <a:ext uri="{FF2B5EF4-FFF2-40B4-BE49-F238E27FC236}">
                <a16:creationId xmlns:a16="http://schemas.microsoft.com/office/drawing/2014/main" id="{38952F2B-11C2-F441-AD02-395ECD40B779}"/>
              </a:ext>
            </a:extLst>
          </p:cNvPr>
          <p:cNvPicPr/>
          <p:nvPr/>
        </p:nvPicPr>
        <p:blipFill>
          <a:blip cstate="print"/>
          <a:srcRect/>
          <a:stretch>
            <a:fillRect/>
          </a:stretch>
        </p:blipFill>
        <p:spPr bwMode="auto">
          <a:xfrm>
            <a:off x="4751378" y="2348592"/>
            <a:ext cx="3789175" cy="40423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12134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24</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CD115-063D-FCB3-B761-BA5B7C48B14D}"/>
              </a:ext>
            </a:extLst>
          </p:cNvPr>
          <p:cNvSpPr txBox="1"/>
          <p:nvPr/>
        </p:nvSpPr>
        <p:spPr>
          <a:xfrm>
            <a:off x="190265" y="374848"/>
            <a:ext cx="8337508" cy="500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70000"/>
              </a:lnSpc>
            </a:pPr>
            <a:endParaRPr lang="en-US" b="1" cap="small" dirty="0">
              <a:solidFill>
                <a:srgbClr val="C00000"/>
              </a:solidFill>
              <a:latin typeface="Bookman Old Style"/>
            </a:endParaRPr>
          </a:p>
        </p:txBody>
      </p:sp>
      <p:sp>
        <p:nvSpPr>
          <p:cNvPr id="7" name="Rectangle 6">
            <a:extLst>
              <a:ext uri="{FF2B5EF4-FFF2-40B4-BE49-F238E27FC236}">
                <a16:creationId xmlns:a16="http://schemas.microsoft.com/office/drawing/2014/main" id="{766AEF64-A037-7812-F635-2891B3642B0C}"/>
              </a:ext>
            </a:extLst>
          </p:cNvPr>
          <p:cNvSpPr/>
          <p:nvPr/>
        </p:nvSpPr>
        <p:spPr>
          <a:xfrm>
            <a:off x="528745" y="512977"/>
            <a:ext cx="1350050" cy="400110"/>
          </a:xfrm>
          <a:prstGeom prst="rect">
            <a:avLst/>
          </a:prstGeom>
        </p:spPr>
        <p:txBody>
          <a:bodyPr wrap="none">
            <a:spAutoFit/>
          </a:bodyPr>
          <a:lstStyle/>
          <a:p>
            <a:r>
              <a:rPr lang="en-US" sz="2000" b="1">
                <a:solidFill>
                  <a:srgbClr val="C00000"/>
                </a:solidFill>
                <a:latin typeface="Bookman Old Style" pitchFamily="18" charset="0"/>
              </a:rPr>
              <a:t>Projects</a:t>
            </a:r>
            <a:r>
              <a:rPr lang="en-US" sz="2000">
                <a:latin typeface="Bookman Old Style" pitchFamily="18" charset="0"/>
              </a:rPr>
              <a:t> </a:t>
            </a:r>
          </a:p>
        </p:txBody>
      </p:sp>
      <p:sp>
        <p:nvSpPr>
          <p:cNvPr id="6" name="Content Placeholder 2">
            <a:extLst>
              <a:ext uri="{FF2B5EF4-FFF2-40B4-BE49-F238E27FC236}">
                <a16:creationId xmlns:a16="http://schemas.microsoft.com/office/drawing/2014/main" id="{D0128BC2-B005-BF07-760F-46E6DDF6A4CF}"/>
              </a:ext>
            </a:extLst>
          </p:cNvPr>
          <p:cNvSpPr>
            <a:spLocks noGrp="1"/>
          </p:cNvSpPr>
          <p:nvPr>
            <p:ph sz="quarter" idx="1"/>
          </p:nvPr>
        </p:nvSpPr>
        <p:spPr>
          <a:xfrm>
            <a:off x="528194" y="478498"/>
            <a:ext cx="8153400" cy="4873752"/>
          </a:xfrm>
        </p:spPr>
        <p:txBody>
          <a:bodyPr/>
          <a:lstStyle/>
          <a:p>
            <a:pPr marL="0" indent="0">
              <a:buNone/>
            </a:pPr>
            <a:r>
              <a:rPr lang="en-US" sz="2000" b="1">
                <a:solidFill>
                  <a:srgbClr val="C00000"/>
                </a:solidFill>
                <a:latin typeface="Bookman Old Style" pitchFamily="18" charset="0"/>
              </a:rPr>
              <a:t>Projects</a:t>
            </a:r>
            <a:r>
              <a:rPr lang="en-US">
                <a:latin typeface="Bookman Old Style" pitchFamily="18" charset="0"/>
              </a:rPr>
              <a:t> </a:t>
            </a:r>
            <a:endParaRPr lang="en-US"/>
          </a:p>
          <a:p>
            <a:pPr marL="0" indent="0">
              <a:buNone/>
            </a:pPr>
            <a:r>
              <a:rPr lang="en-US" sz="1800">
                <a:latin typeface="Bookman Old Style" pitchFamily="18" charset="0"/>
              </a:rPr>
              <a:t>Completed Mechanical &amp; Electrical workshop </a:t>
            </a:r>
            <a:r>
              <a:rPr lang="en-US" sz="1800" b="1">
                <a:latin typeface="Bookman Old Style" pitchFamily="18" charset="0"/>
              </a:rPr>
              <a:t>at British American Tobacco </a:t>
            </a:r>
            <a:r>
              <a:rPr lang="en-US" sz="1800">
                <a:latin typeface="Bookman Old Style" pitchFamily="18" charset="0"/>
              </a:rPr>
              <a:t>– Civil Works</a:t>
            </a:r>
            <a:endParaRPr lang="en-US" sz="1800" b="1">
              <a:latin typeface="Bookman Old Style" pitchFamily="18" charset="0"/>
            </a:endParaRPr>
          </a:p>
          <a:p>
            <a:endParaRPr lang="en-US"/>
          </a:p>
          <a:p>
            <a:endParaRPr lang="en-US"/>
          </a:p>
        </p:txBody>
      </p:sp>
      <p:pic>
        <p:nvPicPr>
          <p:cNvPr id="9" name="Picture 8" descr="C:\Users\ABIMBOLA\Desktop\TOMSEY SITE PICTURES\IMG-20130123-00177.jpg">
            <a:extLst>
              <a:ext uri="{FF2B5EF4-FFF2-40B4-BE49-F238E27FC236}">
                <a16:creationId xmlns:a16="http://schemas.microsoft.com/office/drawing/2014/main" id="{0AB60610-9AC5-6C28-D860-1D8DA4583789}"/>
              </a:ext>
            </a:extLst>
          </p:cNvPr>
          <p:cNvPicPr/>
          <p:nvPr/>
        </p:nvPicPr>
        <p:blipFill>
          <a:blip cstate="print"/>
          <a:srcRect/>
          <a:stretch>
            <a:fillRect/>
          </a:stretch>
        </p:blipFill>
        <p:spPr bwMode="auto">
          <a:xfrm>
            <a:off x="350236" y="2260442"/>
            <a:ext cx="3863954" cy="3077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C:\Users\ABIMBOLA\Desktop\TOMSEY SITE PICTURES\IMG-20130123-00181.jpg">
            <a:extLst>
              <a:ext uri="{FF2B5EF4-FFF2-40B4-BE49-F238E27FC236}">
                <a16:creationId xmlns:a16="http://schemas.microsoft.com/office/drawing/2014/main" id="{CCE1C40D-DA03-FD04-C4F2-A5E0FBD8217B}"/>
              </a:ext>
            </a:extLst>
          </p:cNvPr>
          <p:cNvPicPr/>
          <p:nvPr/>
        </p:nvPicPr>
        <p:blipFill>
          <a:blip r:embed="rId3" cstate="print"/>
          <a:srcRect/>
          <a:stretch>
            <a:fillRect/>
          </a:stretch>
        </p:blipFill>
        <p:spPr bwMode="auto">
          <a:xfrm>
            <a:off x="4667605" y="2581808"/>
            <a:ext cx="4002156" cy="29263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91954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25</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CD115-063D-FCB3-B761-BA5B7C48B14D}"/>
              </a:ext>
            </a:extLst>
          </p:cNvPr>
          <p:cNvSpPr txBox="1"/>
          <p:nvPr/>
        </p:nvSpPr>
        <p:spPr>
          <a:xfrm>
            <a:off x="190265" y="374848"/>
            <a:ext cx="8337508" cy="500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70000"/>
              </a:lnSpc>
            </a:pPr>
            <a:endParaRPr lang="en-US" b="1" cap="small" dirty="0">
              <a:solidFill>
                <a:srgbClr val="C00000"/>
              </a:solidFill>
              <a:latin typeface="Bookman Old Style"/>
            </a:endParaRPr>
          </a:p>
        </p:txBody>
      </p:sp>
      <p:sp>
        <p:nvSpPr>
          <p:cNvPr id="7" name="Rectangle 6">
            <a:extLst>
              <a:ext uri="{FF2B5EF4-FFF2-40B4-BE49-F238E27FC236}">
                <a16:creationId xmlns:a16="http://schemas.microsoft.com/office/drawing/2014/main" id="{766AEF64-A037-7812-F635-2891B3642B0C}"/>
              </a:ext>
            </a:extLst>
          </p:cNvPr>
          <p:cNvSpPr/>
          <p:nvPr/>
        </p:nvSpPr>
        <p:spPr>
          <a:xfrm>
            <a:off x="528745" y="512977"/>
            <a:ext cx="1350050" cy="400110"/>
          </a:xfrm>
          <a:prstGeom prst="rect">
            <a:avLst/>
          </a:prstGeom>
        </p:spPr>
        <p:txBody>
          <a:bodyPr wrap="none">
            <a:spAutoFit/>
          </a:bodyPr>
          <a:lstStyle/>
          <a:p>
            <a:r>
              <a:rPr lang="en-US" sz="2000" b="1">
                <a:solidFill>
                  <a:srgbClr val="C00000"/>
                </a:solidFill>
                <a:latin typeface="Bookman Old Style" pitchFamily="18" charset="0"/>
              </a:rPr>
              <a:t>Projects</a:t>
            </a:r>
            <a:r>
              <a:rPr lang="en-US" sz="2000">
                <a:latin typeface="Bookman Old Style" pitchFamily="18" charset="0"/>
              </a:rPr>
              <a:t> </a:t>
            </a:r>
          </a:p>
        </p:txBody>
      </p:sp>
      <p:sp>
        <p:nvSpPr>
          <p:cNvPr id="6" name="Rectangle 5">
            <a:extLst>
              <a:ext uri="{FF2B5EF4-FFF2-40B4-BE49-F238E27FC236}">
                <a16:creationId xmlns:a16="http://schemas.microsoft.com/office/drawing/2014/main" id="{80E26E39-A4D3-25A0-718F-1DE83FFB0745}"/>
              </a:ext>
            </a:extLst>
          </p:cNvPr>
          <p:cNvSpPr/>
          <p:nvPr/>
        </p:nvSpPr>
        <p:spPr>
          <a:xfrm>
            <a:off x="524407" y="764366"/>
            <a:ext cx="8212562" cy="646331"/>
          </a:xfrm>
          <a:prstGeom prst="rect">
            <a:avLst/>
          </a:prstGeom>
        </p:spPr>
        <p:txBody>
          <a:bodyPr wrap="square">
            <a:spAutoFit/>
          </a:bodyPr>
          <a:lstStyle/>
          <a:p>
            <a:r>
              <a:rPr lang="en-US">
                <a:latin typeface="Bookman Old Style" pitchFamily="18" charset="0"/>
              </a:rPr>
              <a:t>Completed Construction of loading bay - </a:t>
            </a:r>
            <a:r>
              <a:rPr lang="en-US" b="1">
                <a:latin typeface="Bookman Old Style" pitchFamily="18" charset="0"/>
              </a:rPr>
              <a:t>British American Tobacco </a:t>
            </a:r>
            <a:r>
              <a:rPr lang="en-US">
                <a:latin typeface="Bookman Old Style" pitchFamily="18" charset="0"/>
              </a:rPr>
              <a:t>– Civil Works</a:t>
            </a:r>
            <a:endParaRPr lang="en-US" b="1"/>
          </a:p>
        </p:txBody>
      </p:sp>
      <p:pic>
        <p:nvPicPr>
          <p:cNvPr id="9" name="Picture 8" descr="C:\Users\ABIMBOLA\Desktop\TOMSEY SITE PICTURES\IMG-20130228-00303.jpg">
            <a:extLst>
              <a:ext uri="{FF2B5EF4-FFF2-40B4-BE49-F238E27FC236}">
                <a16:creationId xmlns:a16="http://schemas.microsoft.com/office/drawing/2014/main" id="{B958E302-0CDB-4A87-897A-E44D48EB5236}"/>
              </a:ext>
            </a:extLst>
          </p:cNvPr>
          <p:cNvPicPr/>
          <p:nvPr/>
        </p:nvPicPr>
        <p:blipFill>
          <a:blip r:embed="rId3"/>
          <a:srcRect/>
          <a:stretch>
            <a:fillRect/>
          </a:stretch>
        </p:blipFill>
        <p:spPr bwMode="auto">
          <a:xfrm>
            <a:off x="779985" y="1435968"/>
            <a:ext cx="3657600" cy="2209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descr="C:\Users\ABIMBOLA\Desktop\TOMSEY SITE PICTURES\IMG-20130111-00164 - Copy.jpg">
            <a:extLst>
              <a:ext uri="{FF2B5EF4-FFF2-40B4-BE49-F238E27FC236}">
                <a16:creationId xmlns:a16="http://schemas.microsoft.com/office/drawing/2014/main" id="{76AD358F-EA4B-17EE-1E51-5787A8661FD6}"/>
              </a:ext>
            </a:extLst>
          </p:cNvPr>
          <p:cNvPicPr/>
          <p:nvPr/>
        </p:nvPicPr>
        <p:blipFill>
          <a:blip r:embed="rId4" cstate="print"/>
          <a:srcRect/>
          <a:stretch>
            <a:fillRect/>
          </a:stretch>
        </p:blipFill>
        <p:spPr bwMode="auto">
          <a:xfrm>
            <a:off x="4770783" y="1308179"/>
            <a:ext cx="3657600" cy="22141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C:\Users\ABIMBOLA\Desktop\TOMSEY SITE PICTURES\IMG-20130404-00441.jpg">
            <a:extLst>
              <a:ext uri="{FF2B5EF4-FFF2-40B4-BE49-F238E27FC236}">
                <a16:creationId xmlns:a16="http://schemas.microsoft.com/office/drawing/2014/main" id="{E857CF7D-EA1E-8C41-5A43-8D0107ADB177}"/>
              </a:ext>
            </a:extLst>
          </p:cNvPr>
          <p:cNvPicPr/>
          <p:nvPr/>
        </p:nvPicPr>
        <p:blipFill>
          <a:blip r:embed="rId5"/>
          <a:srcRect/>
          <a:stretch>
            <a:fillRect/>
          </a:stretch>
        </p:blipFill>
        <p:spPr bwMode="auto">
          <a:xfrm>
            <a:off x="519201" y="4055164"/>
            <a:ext cx="3904185" cy="257802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15" descr="C:\Users\ABIMBOLA\Desktop\TOMSEY SITE PICTURES\IMG-20130409-00483.jpg">
            <a:extLst>
              <a:ext uri="{FF2B5EF4-FFF2-40B4-BE49-F238E27FC236}">
                <a16:creationId xmlns:a16="http://schemas.microsoft.com/office/drawing/2014/main" id="{02A39FF0-F9DE-6CFE-76A3-DF881A3A7219}"/>
              </a:ext>
            </a:extLst>
          </p:cNvPr>
          <p:cNvPicPr/>
          <p:nvPr/>
        </p:nvPicPr>
        <p:blipFill>
          <a:blip r:embed="rId6"/>
          <a:srcRect/>
          <a:stretch>
            <a:fillRect/>
          </a:stretch>
        </p:blipFill>
        <p:spPr bwMode="auto">
          <a:xfrm>
            <a:off x="4813379" y="3881732"/>
            <a:ext cx="3656163" cy="2819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46491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26</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CD115-063D-FCB3-B761-BA5B7C48B14D}"/>
              </a:ext>
            </a:extLst>
          </p:cNvPr>
          <p:cNvSpPr txBox="1"/>
          <p:nvPr/>
        </p:nvSpPr>
        <p:spPr>
          <a:xfrm>
            <a:off x="190265" y="374848"/>
            <a:ext cx="8337508" cy="500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70000"/>
              </a:lnSpc>
            </a:pPr>
            <a:endParaRPr lang="en-US" b="1" cap="small" dirty="0">
              <a:solidFill>
                <a:srgbClr val="C00000"/>
              </a:solidFill>
              <a:latin typeface="Bookman Old Style"/>
            </a:endParaRPr>
          </a:p>
        </p:txBody>
      </p:sp>
      <p:sp>
        <p:nvSpPr>
          <p:cNvPr id="7" name="Rectangle 6">
            <a:extLst>
              <a:ext uri="{FF2B5EF4-FFF2-40B4-BE49-F238E27FC236}">
                <a16:creationId xmlns:a16="http://schemas.microsoft.com/office/drawing/2014/main" id="{766AEF64-A037-7812-F635-2891B3642B0C}"/>
              </a:ext>
            </a:extLst>
          </p:cNvPr>
          <p:cNvSpPr/>
          <p:nvPr/>
        </p:nvSpPr>
        <p:spPr>
          <a:xfrm>
            <a:off x="528745" y="512977"/>
            <a:ext cx="1350050" cy="400110"/>
          </a:xfrm>
          <a:prstGeom prst="rect">
            <a:avLst/>
          </a:prstGeom>
        </p:spPr>
        <p:txBody>
          <a:bodyPr wrap="none">
            <a:spAutoFit/>
          </a:bodyPr>
          <a:lstStyle/>
          <a:p>
            <a:r>
              <a:rPr lang="en-US" sz="2000" b="1">
                <a:solidFill>
                  <a:srgbClr val="C00000"/>
                </a:solidFill>
                <a:latin typeface="Bookman Old Style" pitchFamily="18" charset="0"/>
              </a:rPr>
              <a:t>Projects</a:t>
            </a:r>
            <a:r>
              <a:rPr lang="en-US" sz="2000">
                <a:latin typeface="Bookman Old Style" pitchFamily="18" charset="0"/>
              </a:rPr>
              <a:t> </a:t>
            </a:r>
          </a:p>
        </p:txBody>
      </p:sp>
      <p:sp>
        <p:nvSpPr>
          <p:cNvPr id="6" name="Content Placeholder 2">
            <a:extLst>
              <a:ext uri="{FF2B5EF4-FFF2-40B4-BE49-F238E27FC236}">
                <a16:creationId xmlns:a16="http://schemas.microsoft.com/office/drawing/2014/main" id="{E8B24CB2-412A-E32C-3551-DFB9F5FA2632}"/>
              </a:ext>
            </a:extLst>
          </p:cNvPr>
          <p:cNvSpPr>
            <a:spLocks noGrp="1"/>
          </p:cNvSpPr>
          <p:nvPr>
            <p:ph sz="quarter" idx="1"/>
          </p:nvPr>
        </p:nvSpPr>
        <p:spPr>
          <a:xfrm>
            <a:off x="513995" y="792928"/>
            <a:ext cx="7696200" cy="773668"/>
          </a:xfrm>
        </p:spPr>
        <p:txBody>
          <a:bodyPr/>
          <a:lstStyle/>
          <a:p>
            <a:pPr>
              <a:buNone/>
            </a:pPr>
            <a:r>
              <a:rPr lang="en-US" sz="1800">
                <a:latin typeface="Bookman Old Style" pitchFamily="18" charset="0"/>
              </a:rPr>
              <a:t>Completed Mechanical handling workshops - </a:t>
            </a:r>
            <a:r>
              <a:rPr lang="en-US" sz="1800" b="1">
                <a:latin typeface="Bookman Old Style" pitchFamily="18" charset="0"/>
              </a:rPr>
              <a:t>British American</a:t>
            </a:r>
          </a:p>
          <a:p>
            <a:pPr>
              <a:buNone/>
            </a:pPr>
            <a:r>
              <a:rPr lang="en-US" sz="1800" b="1">
                <a:latin typeface="Bookman Old Style" pitchFamily="18" charset="0"/>
              </a:rPr>
              <a:t>Tobacco </a:t>
            </a:r>
            <a:r>
              <a:rPr lang="en-US" sz="1800">
                <a:latin typeface="Bookman Old Style" pitchFamily="18" charset="0"/>
              </a:rPr>
              <a:t>– Civil Works </a:t>
            </a:r>
            <a:endParaRPr lang="en-US"/>
          </a:p>
        </p:txBody>
      </p:sp>
      <p:pic>
        <p:nvPicPr>
          <p:cNvPr id="9" name="Picture 8" descr="C:\Users\ABIMBOLA\Desktop\TOMSEY SITE PICTURES\loading bay\57.JPG">
            <a:extLst>
              <a:ext uri="{FF2B5EF4-FFF2-40B4-BE49-F238E27FC236}">
                <a16:creationId xmlns:a16="http://schemas.microsoft.com/office/drawing/2014/main" id="{D9DC8CC0-7A64-BB18-0DB8-5106632A210A}"/>
              </a:ext>
            </a:extLst>
          </p:cNvPr>
          <p:cNvPicPr/>
          <p:nvPr/>
        </p:nvPicPr>
        <p:blipFill>
          <a:blip r:embed="rId3" cstate="print"/>
          <a:srcRect/>
          <a:stretch>
            <a:fillRect/>
          </a:stretch>
        </p:blipFill>
        <p:spPr bwMode="auto">
          <a:xfrm>
            <a:off x="475185" y="1713790"/>
            <a:ext cx="3886200" cy="2133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2" descr="C:\Users\ABIMBOLA\Desktop\index.jpg">
            <a:extLst>
              <a:ext uri="{FF2B5EF4-FFF2-40B4-BE49-F238E27FC236}">
                <a16:creationId xmlns:a16="http://schemas.microsoft.com/office/drawing/2014/main" id="{663FF54F-BB48-3652-7385-CBEC85359FA6}"/>
              </a:ext>
            </a:extLst>
          </p:cNvPr>
          <p:cNvPicPr>
            <a:picLocks noChangeAspect="1" noChangeArrowheads="1"/>
          </p:cNvPicPr>
          <p:nvPr/>
        </p:nvPicPr>
        <p:blipFill>
          <a:blip r:embed="rId4"/>
          <a:srcRect/>
          <a:stretch>
            <a:fillRect/>
          </a:stretch>
        </p:blipFill>
        <p:spPr bwMode="auto">
          <a:xfrm>
            <a:off x="4893365" y="1614399"/>
            <a:ext cx="3657600" cy="2133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C:\Users\ABIMBOLA\Desktop\TOMSEY SITE PICTURES\IMG-20130530-00595.jpg">
            <a:extLst>
              <a:ext uri="{FF2B5EF4-FFF2-40B4-BE49-F238E27FC236}">
                <a16:creationId xmlns:a16="http://schemas.microsoft.com/office/drawing/2014/main" id="{41B8F754-EA40-3171-5D8D-1FA408E0932F}"/>
              </a:ext>
            </a:extLst>
          </p:cNvPr>
          <p:cNvPicPr/>
          <p:nvPr/>
        </p:nvPicPr>
        <p:blipFill>
          <a:blip r:embed="rId5"/>
          <a:srcRect/>
          <a:stretch>
            <a:fillRect/>
          </a:stretch>
        </p:blipFill>
        <p:spPr bwMode="auto">
          <a:xfrm>
            <a:off x="607287" y="4058013"/>
            <a:ext cx="3896264" cy="233775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15" descr="C:\Users\ABIMBOLA\Desktop\TOMSEY SITE PICTURES\IMG-20130530-00596.jpg">
            <a:extLst>
              <a:ext uri="{FF2B5EF4-FFF2-40B4-BE49-F238E27FC236}">
                <a16:creationId xmlns:a16="http://schemas.microsoft.com/office/drawing/2014/main" id="{E503070C-ED92-77B3-CE01-ED8A4F1BA456}"/>
              </a:ext>
            </a:extLst>
          </p:cNvPr>
          <p:cNvPicPr/>
          <p:nvPr/>
        </p:nvPicPr>
        <p:blipFill>
          <a:blip r:embed="rId6"/>
          <a:srcRect/>
          <a:stretch>
            <a:fillRect/>
          </a:stretch>
        </p:blipFill>
        <p:spPr bwMode="auto">
          <a:xfrm>
            <a:off x="4907564" y="4143206"/>
            <a:ext cx="3643223" cy="23429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29913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27</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CD115-063D-FCB3-B761-BA5B7C48B14D}"/>
              </a:ext>
            </a:extLst>
          </p:cNvPr>
          <p:cNvSpPr txBox="1"/>
          <p:nvPr/>
        </p:nvSpPr>
        <p:spPr>
          <a:xfrm>
            <a:off x="190265" y="374848"/>
            <a:ext cx="8337508" cy="500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70000"/>
              </a:lnSpc>
            </a:pPr>
            <a:endParaRPr lang="en-US" b="1" cap="small" dirty="0">
              <a:solidFill>
                <a:srgbClr val="C00000"/>
              </a:solidFill>
              <a:latin typeface="Bookman Old Style"/>
            </a:endParaRPr>
          </a:p>
        </p:txBody>
      </p:sp>
      <p:sp>
        <p:nvSpPr>
          <p:cNvPr id="7" name="Rectangle 6">
            <a:extLst>
              <a:ext uri="{FF2B5EF4-FFF2-40B4-BE49-F238E27FC236}">
                <a16:creationId xmlns:a16="http://schemas.microsoft.com/office/drawing/2014/main" id="{766AEF64-A037-7812-F635-2891B3642B0C}"/>
              </a:ext>
            </a:extLst>
          </p:cNvPr>
          <p:cNvSpPr/>
          <p:nvPr/>
        </p:nvSpPr>
        <p:spPr>
          <a:xfrm>
            <a:off x="528745" y="512977"/>
            <a:ext cx="1350050" cy="400110"/>
          </a:xfrm>
          <a:prstGeom prst="rect">
            <a:avLst/>
          </a:prstGeom>
        </p:spPr>
        <p:txBody>
          <a:bodyPr wrap="none">
            <a:spAutoFit/>
          </a:bodyPr>
          <a:lstStyle/>
          <a:p>
            <a:r>
              <a:rPr lang="en-US" sz="2000" b="1">
                <a:solidFill>
                  <a:srgbClr val="C00000"/>
                </a:solidFill>
                <a:latin typeface="Bookman Old Style" pitchFamily="18" charset="0"/>
              </a:rPr>
              <a:t>Projects</a:t>
            </a:r>
            <a:r>
              <a:rPr lang="en-US" sz="2000">
                <a:latin typeface="Bookman Old Style" pitchFamily="18" charset="0"/>
              </a:rPr>
              <a:t> </a:t>
            </a:r>
          </a:p>
        </p:txBody>
      </p:sp>
      <p:sp>
        <p:nvSpPr>
          <p:cNvPr id="6" name="Content Placeholder 2">
            <a:extLst>
              <a:ext uri="{FF2B5EF4-FFF2-40B4-BE49-F238E27FC236}">
                <a16:creationId xmlns:a16="http://schemas.microsoft.com/office/drawing/2014/main" id="{199CE673-821D-117F-30DA-1ECE74200CED}"/>
              </a:ext>
            </a:extLst>
          </p:cNvPr>
          <p:cNvSpPr>
            <a:spLocks noGrp="1"/>
          </p:cNvSpPr>
          <p:nvPr>
            <p:ph sz="quarter" idx="1"/>
          </p:nvPr>
        </p:nvSpPr>
        <p:spPr>
          <a:xfrm>
            <a:off x="457200" y="756794"/>
            <a:ext cx="7772400" cy="5715000"/>
          </a:xfrm>
        </p:spPr>
        <p:txBody>
          <a:bodyPr/>
          <a:lstStyle/>
          <a:p>
            <a:pPr marL="0" indent="0">
              <a:buNone/>
            </a:pPr>
            <a:r>
              <a:rPr lang="en-US" sz="1800">
                <a:latin typeface="Bookman Old Style" pitchFamily="18" charset="0"/>
              </a:rPr>
              <a:t>Completed car park upgrade - </a:t>
            </a:r>
            <a:r>
              <a:rPr lang="en-US" sz="1800" b="1">
                <a:latin typeface="Bookman Old Style" pitchFamily="18" charset="0"/>
              </a:rPr>
              <a:t>British American Tobacco </a:t>
            </a:r>
            <a:r>
              <a:rPr lang="en-US" sz="1800">
                <a:latin typeface="Bookman Old Style" pitchFamily="18" charset="0"/>
              </a:rPr>
              <a:t>– Civil Works</a:t>
            </a:r>
          </a:p>
          <a:p>
            <a:pPr>
              <a:buNone/>
            </a:pPr>
            <a:endParaRPr lang="en-US"/>
          </a:p>
        </p:txBody>
      </p:sp>
      <p:pic>
        <p:nvPicPr>
          <p:cNvPr id="9" name="Picture 8" descr="C:\Users\ABIMBOLA\Desktop\650x250-Image1791.jpg">
            <a:extLst>
              <a:ext uri="{FF2B5EF4-FFF2-40B4-BE49-F238E27FC236}">
                <a16:creationId xmlns:a16="http://schemas.microsoft.com/office/drawing/2014/main" id="{F836F84A-F8D0-1788-6AB0-40FB299B9AF3}"/>
              </a:ext>
            </a:extLst>
          </p:cNvPr>
          <p:cNvPicPr/>
          <p:nvPr/>
        </p:nvPicPr>
        <p:blipFill>
          <a:blip r:embed="rId3"/>
          <a:srcRect/>
          <a:stretch>
            <a:fillRect/>
          </a:stretch>
        </p:blipFill>
        <p:spPr bwMode="auto">
          <a:xfrm>
            <a:off x="762000" y="1352910"/>
            <a:ext cx="3505200" cy="2286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descr="C:\Users\ABIMBOLA\Desktop\650x250-Image1759.jpg">
            <a:extLst>
              <a:ext uri="{FF2B5EF4-FFF2-40B4-BE49-F238E27FC236}">
                <a16:creationId xmlns:a16="http://schemas.microsoft.com/office/drawing/2014/main" id="{53ED09D4-8F41-4220-FDBD-F4B308C7A5C8}"/>
              </a:ext>
            </a:extLst>
          </p:cNvPr>
          <p:cNvPicPr/>
          <p:nvPr/>
        </p:nvPicPr>
        <p:blipFill>
          <a:blip r:embed="rId4"/>
          <a:srcRect/>
          <a:stretch>
            <a:fillRect/>
          </a:stretch>
        </p:blipFill>
        <p:spPr bwMode="auto">
          <a:xfrm>
            <a:off x="4751378" y="1352731"/>
            <a:ext cx="3505200" cy="2286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C:\Users\ABIMBOLA\Desktop\650x250-Image0028.jpg">
            <a:extLst>
              <a:ext uri="{FF2B5EF4-FFF2-40B4-BE49-F238E27FC236}">
                <a16:creationId xmlns:a16="http://schemas.microsoft.com/office/drawing/2014/main" id="{62CA8B50-1619-ED96-3ABB-22CB21765AA1}"/>
              </a:ext>
            </a:extLst>
          </p:cNvPr>
          <p:cNvPicPr/>
          <p:nvPr/>
        </p:nvPicPr>
        <p:blipFill>
          <a:blip r:embed="rId5"/>
          <a:srcRect/>
          <a:stretch>
            <a:fillRect/>
          </a:stretch>
        </p:blipFill>
        <p:spPr bwMode="auto">
          <a:xfrm>
            <a:off x="648410" y="3999790"/>
            <a:ext cx="3505200" cy="23622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15" descr="C:\Users\ABIMBOLA\Desktop\650x250-Image1808.jpg">
            <a:extLst>
              <a:ext uri="{FF2B5EF4-FFF2-40B4-BE49-F238E27FC236}">
                <a16:creationId xmlns:a16="http://schemas.microsoft.com/office/drawing/2014/main" id="{45E27AFD-B12E-3AFD-E6A2-58E9DE475D27}"/>
              </a:ext>
            </a:extLst>
          </p:cNvPr>
          <p:cNvPicPr/>
          <p:nvPr/>
        </p:nvPicPr>
        <p:blipFill>
          <a:blip r:embed="rId6"/>
          <a:srcRect/>
          <a:stretch>
            <a:fillRect/>
          </a:stretch>
        </p:blipFill>
        <p:spPr bwMode="auto">
          <a:xfrm>
            <a:off x="4651987" y="3999791"/>
            <a:ext cx="3817572" cy="24899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48506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28</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CD115-063D-FCB3-B761-BA5B7C48B14D}"/>
              </a:ext>
            </a:extLst>
          </p:cNvPr>
          <p:cNvSpPr txBox="1"/>
          <p:nvPr/>
        </p:nvSpPr>
        <p:spPr>
          <a:xfrm>
            <a:off x="190265" y="374848"/>
            <a:ext cx="8337508" cy="500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70000"/>
              </a:lnSpc>
            </a:pPr>
            <a:endParaRPr lang="en-US" b="1" cap="small" dirty="0">
              <a:solidFill>
                <a:srgbClr val="C00000"/>
              </a:solidFill>
              <a:latin typeface="Bookman Old Style"/>
            </a:endParaRPr>
          </a:p>
        </p:txBody>
      </p:sp>
      <p:sp>
        <p:nvSpPr>
          <p:cNvPr id="7" name="Rectangle 6">
            <a:extLst>
              <a:ext uri="{FF2B5EF4-FFF2-40B4-BE49-F238E27FC236}">
                <a16:creationId xmlns:a16="http://schemas.microsoft.com/office/drawing/2014/main" id="{766AEF64-A037-7812-F635-2891B3642B0C}"/>
              </a:ext>
            </a:extLst>
          </p:cNvPr>
          <p:cNvSpPr/>
          <p:nvPr/>
        </p:nvSpPr>
        <p:spPr>
          <a:xfrm>
            <a:off x="528745" y="512977"/>
            <a:ext cx="1350050" cy="400110"/>
          </a:xfrm>
          <a:prstGeom prst="rect">
            <a:avLst/>
          </a:prstGeom>
        </p:spPr>
        <p:txBody>
          <a:bodyPr wrap="none">
            <a:spAutoFit/>
          </a:bodyPr>
          <a:lstStyle/>
          <a:p>
            <a:r>
              <a:rPr lang="en-US" sz="2000" b="1">
                <a:solidFill>
                  <a:srgbClr val="C00000"/>
                </a:solidFill>
                <a:latin typeface="Bookman Old Style" pitchFamily="18" charset="0"/>
              </a:rPr>
              <a:t>Projects</a:t>
            </a:r>
            <a:r>
              <a:rPr lang="en-US" sz="2000">
                <a:latin typeface="Bookman Old Style" pitchFamily="18" charset="0"/>
              </a:rPr>
              <a:t> </a:t>
            </a:r>
          </a:p>
        </p:txBody>
      </p:sp>
      <p:sp>
        <p:nvSpPr>
          <p:cNvPr id="6" name="Content Placeholder 2">
            <a:extLst>
              <a:ext uri="{FF2B5EF4-FFF2-40B4-BE49-F238E27FC236}">
                <a16:creationId xmlns:a16="http://schemas.microsoft.com/office/drawing/2014/main" id="{D4815DC0-E306-97CD-5CBC-F957BFDEBD57}"/>
              </a:ext>
            </a:extLst>
          </p:cNvPr>
          <p:cNvSpPr>
            <a:spLocks noGrp="1"/>
          </p:cNvSpPr>
          <p:nvPr>
            <p:ph sz="quarter" idx="1"/>
          </p:nvPr>
        </p:nvSpPr>
        <p:spPr>
          <a:xfrm>
            <a:off x="457200" y="942903"/>
            <a:ext cx="8077200" cy="5711952"/>
          </a:xfrm>
        </p:spPr>
        <p:txBody>
          <a:bodyPr>
            <a:normAutofit/>
          </a:bodyPr>
          <a:lstStyle/>
          <a:p>
            <a:pPr>
              <a:buNone/>
            </a:pPr>
            <a:r>
              <a:rPr lang="en-US" sz="1800">
                <a:latin typeface="Bookman Old Style" pitchFamily="18" charset="0"/>
              </a:rPr>
              <a:t>Completed Loading Bay Sheds - </a:t>
            </a:r>
            <a:r>
              <a:rPr lang="en-US" sz="1800" b="1">
                <a:latin typeface="Bookman Old Style" pitchFamily="18" charset="0"/>
              </a:rPr>
              <a:t>British American Tobacco </a:t>
            </a:r>
            <a:r>
              <a:rPr lang="en-US" sz="1800">
                <a:latin typeface="Bookman Old Style" pitchFamily="18" charset="0"/>
              </a:rPr>
              <a:t>– Civil Works </a:t>
            </a:r>
          </a:p>
        </p:txBody>
      </p:sp>
      <p:pic>
        <p:nvPicPr>
          <p:cNvPr id="9" name="Picture 8" descr="C:\Users\ABIMBOLA\Desktop\TOMSEY SITE PICTURES\loading bay\42.jpg">
            <a:extLst>
              <a:ext uri="{FF2B5EF4-FFF2-40B4-BE49-F238E27FC236}">
                <a16:creationId xmlns:a16="http://schemas.microsoft.com/office/drawing/2014/main" id="{F9ACF61B-9762-44E6-7949-618DB2C6925F}"/>
              </a:ext>
            </a:extLst>
          </p:cNvPr>
          <p:cNvPicPr/>
          <p:nvPr/>
        </p:nvPicPr>
        <p:blipFill>
          <a:blip r:embed="rId3" cstate="print"/>
          <a:srcRect/>
          <a:stretch>
            <a:fillRect/>
          </a:stretch>
        </p:blipFill>
        <p:spPr bwMode="auto">
          <a:xfrm>
            <a:off x="455987" y="1556366"/>
            <a:ext cx="3854287" cy="22383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descr="C:\Users\ABIMBOLA\Desktop\TOMSEY SITE PICTURES\loading bay\53.JPG">
            <a:extLst>
              <a:ext uri="{FF2B5EF4-FFF2-40B4-BE49-F238E27FC236}">
                <a16:creationId xmlns:a16="http://schemas.microsoft.com/office/drawing/2014/main" id="{2D7B51A9-CD5C-7321-A9B6-AC1C45A313DE}"/>
              </a:ext>
            </a:extLst>
          </p:cNvPr>
          <p:cNvPicPr/>
          <p:nvPr/>
        </p:nvPicPr>
        <p:blipFill>
          <a:blip r:embed="rId4" cstate="print"/>
          <a:srcRect/>
          <a:stretch>
            <a:fillRect/>
          </a:stretch>
        </p:blipFill>
        <p:spPr bwMode="auto">
          <a:xfrm>
            <a:off x="4572000" y="1556366"/>
            <a:ext cx="3651850" cy="22383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C:\Users\ABIMBOLA\Desktop\TOMSEY SITE PICTURES\loading bay\55.JPG">
            <a:extLst>
              <a:ext uri="{FF2B5EF4-FFF2-40B4-BE49-F238E27FC236}">
                <a16:creationId xmlns:a16="http://schemas.microsoft.com/office/drawing/2014/main" id="{0E1BAF42-2633-C746-FE85-DDF2727D7669}"/>
              </a:ext>
            </a:extLst>
          </p:cNvPr>
          <p:cNvPicPr/>
          <p:nvPr/>
        </p:nvPicPr>
        <p:blipFill>
          <a:blip cstate="print"/>
          <a:srcRect/>
          <a:stretch>
            <a:fillRect/>
          </a:stretch>
        </p:blipFill>
        <p:spPr bwMode="auto">
          <a:xfrm>
            <a:off x="498584" y="4104388"/>
            <a:ext cx="3854286" cy="229285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15" descr="C:\Users\ABIMBOLA\Desktop\TOMSEY SITE PICTURES\loading bay\62.JPG">
            <a:extLst>
              <a:ext uri="{FF2B5EF4-FFF2-40B4-BE49-F238E27FC236}">
                <a16:creationId xmlns:a16="http://schemas.microsoft.com/office/drawing/2014/main" id="{3BD949C5-B01F-1EC9-3EBD-6E5DA6270869}"/>
              </a:ext>
            </a:extLst>
          </p:cNvPr>
          <p:cNvPicPr/>
          <p:nvPr/>
        </p:nvPicPr>
        <p:blipFill>
          <a:blip cstate="print"/>
          <a:srcRect/>
          <a:stretch>
            <a:fillRect/>
          </a:stretch>
        </p:blipFill>
        <p:spPr bwMode="auto">
          <a:xfrm>
            <a:off x="4813379" y="4104388"/>
            <a:ext cx="3651490" cy="22928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623494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29</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CD115-063D-FCB3-B761-BA5B7C48B14D}"/>
              </a:ext>
            </a:extLst>
          </p:cNvPr>
          <p:cNvSpPr txBox="1"/>
          <p:nvPr/>
        </p:nvSpPr>
        <p:spPr>
          <a:xfrm>
            <a:off x="190265" y="374848"/>
            <a:ext cx="8337508" cy="500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70000"/>
              </a:lnSpc>
            </a:pPr>
            <a:endParaRPr lang="en-US" b="1" cap="small" dirty="0">
              <a:solidFill>
                <a:srgbClr val="C00000"/>
              </a:solidFill>
              <a:latin typeface="Bookman Old Style"/>
            </a:endParaRPr>
          </a:p>
        </p:txBody>
      </p:sp>
      <p:sp>
        <p:nvSpPr>
          <p:cNvPr id="7" name="Rectangle 6">
            <a:extLst>
              <a:ext uri="{FF2B5EF4-FFF2-40B4-BE49-F238E27FC236}">
                <a16:creationId xmlns:a16="http://schemas.microsoft.com/office/drawing/2014/main" id="{766AEF64-A037-7812-F635-2891B3642B0C}"/>
              </a:ext>
            </a:extLst>
          </p:cNvPr>
          <p:cNvSpPr/>
          <p:nvPr/>
        </p:nvSpPr>
        <p:spPr>
          <a:xfrm>
            <a:off x="528745" y="512977"/>
            <a:ext cx="1350050" cy="400110"/>
          </a:xfrm>
          <a:prstGeom prst="rect">
            <a:avLst/>
          </a:prstGeom>
        </p:spPr>
        <p:txBody>
          <a:bodyPr wrap="none">
            <a:spAutoFit/>
          </a:bodyPr>
          <a:lstStyle/>
          <a:p>
            <a:r>
              <a:rPr lang="en-US" sz="2000" b="1">
                <a:solidFill>
                  <a:srgbClr val="C00000"/>
                </a:solidFill>
                <a:latin typeface="Bookman Old Style" pitchFamily="18" charset="0"/>
              </a:rPr>
              <a:t>Projects</a:t>
            </a:r>
            <a:r>
              <a:rPr lang="en-US" sz="2000">
                <a:latin typeface="Bookman Old Style" pitchFamily="18" charset="0"/>
              </a:rPr>
              <a:t> </a:t>
            </a:r>
          </a:p>
        </p:txBody>
      </p:sp>
      <p:sp>
        <p:nvSpPr>
          <p:cNvPr id="6" name="Rectangle 5">
            <a:extLst>
              <a:ext uri="{FF2B5EF4-FFF2-40B4-BE49-F238E27FC236}">
                <a16:creationId xmlns:a16="http://schemas.microsoft.com/office/drawing/2014/main" id="{DE706EB6-782C-607A-29A0-FCC96B187E7B}"/>
              </a:ext>
            </a:extLst>
          </p:cNvPr>
          <p:cNvSpPr/>
          <p:nvPr/>
        </p:nvSpPr>
        <p:spPr>
          <a:xfrm>
            <a:off x="457200" y="798737"/>
            <a:ext cx="7467599" cy="1477328"/>
          </a:xfrm>
          <a:prstGeom prst="rect">
            <a:avLst/>
          </a:prstGeom>
        </p:spPr>
        <p:txBody>
          <a:bodyPr wrap="square">
            <a:spAutoFit/>
          </a:bodyPr>
          <a:lstStyle/>
          <a:p>
            <a:r>
              <a:rPr lang="en-US">
                <a:latin typeface="Bookman Old Style" pitchFamily="18" charset="0"/>
              </a:rPr>
              <a:t>Completed Construction of  </a:t>
            </a:r>
            <a:r>
              <a:rPr lang="en-US" err="1">
                <a:latin typeface="Bookman Old Style" pitchFamily="18" charset="0"/>
              </a:rPr>
              <a:t>Ayobo</a:t>
            </a:r>
            <a:r>
              <a:rPr lang="en-US">
                <a:latin typeface="Bookman Old Style" pitchFamily="18" charset="0"/>
              </a:rPr>
              <a:t> Police Post - </a:t>
            </a:r>
            <a:r>
              <a:rPr lang="en-US" b="1">
                <a:latin typeface="Bookman Old Style" pitchFamily="18" charset="0"/>
              </a:rPr>
              <a:t>Lagos State Government </a:t>
            </a:r>
            <a:r>
              <a:rPr lang="en-US">
                <a:latin typeface="Bookman Old Style" pitchFamily="18" charset="0"/>
              </a:rPr>
              <a:t>– Civil Works </a:t>
            </a:r>
            <a:endParaRPr lang="en-US" b="1">
              <a:latin typeface="Bookman Old Style" pitchFamily="18" charset="0"/>
            </a:endParaRPr>
          </a:p>
          <a:p>
            <a:endParaRPr lang="en-US">
              <a:latin typeface="Bookman Old Style" pitchFamily="18" charset="0"/>
            </a:endParaRPr>
          </a:p>
          <a:p>
            <a:endParaRPr lang="en-US"/>
          </a:p>
          <a:p>
            <a:endParaRPr lang="en-US"/>
          </a:p>
        </p:txBody>
      </p:sp>
      <p:pic>
        <p:nvPicPr>
          <p:cNvPr id="9" name="Picture 8" descr="C:\Users\JOHNSON\Desktop\New folder\20160715_143754.jpg">
            <a:extLst>
              <a:ext uri="{FF2B5EF4-FFF2-40B4-BE49-F238E27FC236}">
                <a16:creationId xmlns:a16="http://schemas.microsoft.com/office/drawing/2014/main" id="{3E951D46-AFAC-5954-4A5A-79B09B6F7853}"/>
              </a:ext>
            </a:extLst>
          </p:cNvPr>
          <p:cNvPicPr/>
          <p:nvPr/>
        </p:nvPicPr>
        <p:blipFill>
          <a:blip cstate="print">
            <a:extLst>
              <a:ext uri="{28A0092B-C50C-407E-A947-70E740481C1C}">
                <a14:useLocalDpi xmlns:a14="http://schemas.microsoft.com/office/drawing/2010/main" val="0"/>
              </a:ext>
            </a:extLst>
          </a:blip>
          <a:srcRect/>
          <a:stretch>
            <a:fillRect/>
          </a:stretch>
        </p:blipFill>
        <p:spPr bwMode="auto">
          <a:xfrm>
            <a:off x="642581" y="1608926"/>
            <a:ext cx="3552824" cy="2209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descr="C:\Users\JOHNSON\Desktop\New folder\20160715_072826.jpg">
            <a:extLst>
              <a:ext uri="{FF2B5EF4-FFF2-40B4-BE49-F238E27FC236}">
                <a16:creationId xmlns:a16="http://schemas.microsoft.com/office/drawing/2014/main" id="{30E0F2CD-6934-BB35-6049-6320842F6765}"/>
              </a:ext>
            </a:extLst>
          </p:cNvPr>
          <p:cNvPicPr/>
          <p:nvPr/>
        </p:nvPicPr>
        <p:blipFill>
          <a:blip cstate="print">
            <a:extLst>
              <a:ext uri="{28A0092B-C50C-407E-A947-70E740481C1C}">
                <a14:useLocalDpi xmlns:a14="http://schemas.microsoft.com/office/drawing/2010/main" val="0"/>
              </a:ext>
            </a:extLst>
          </a:blip>
          <a:srcRect/>
          <a:stretch>
            <a:fillRect/>
          </a:stretch>
        </p:blipFill>
        <p:spPr bwMode="auto">
          <a:xfrm>
            <a:off x="4618383" y="1461999"/>
            <a:ext cx="3505200" cy="2209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C:\Users\JOHNSON\Desktop\New folder\20160715_072846.jpg">
            <a:extLst>
              <a:ext uri="{FF2B5EF4-FFF2-40B4-BE49-F238E27FC236}">
                <a16:creationId xmlns:a16="http://schemas.microsoft.com/office/drawing/2014/main" id="{903F430B-412A-FA38-74E1-E79E8AA331F3}"/>
              </a:ext>
            </a:extLst>
          </p:cNvPr>
          <p:cNvPicPr/>
          <p:nvPr/>
        </p:nvPicPr>
        <p:blipFill>
          <a:blip cstate="print">
            <a:extLst>
              <a:ext uri="{28A0092B-C50C-407E-A947-70E740481C1C}">
                <a14:useLocalDpi xmlns:a14="http://schemas.microsoft.com/office/drawing/2010/main" val="0"/>
              </a:ext>
            </a:extLst>
          </a:blip>
          <a:srcRect/>
          <a:stretch>
            <a:fillRect/>
          </a:stretch>
        </p:blipFill>
        <p:spPr bwMode="auto">
          <a:xfrm>
            <a:off x="770371" y="4245894"/>
            <a:ext cx="3666414" cy="206067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8" descr="C:\Users\Tomsey-Engineering\Pictures\TOMSEY SITE PICTURES\ayobo police station\20160715_130304.jpg">
            <a:extLst>
              <a:ext uri="{FF2B5EF4-FFF2-40B4-BE49-F238E27FC236}">
                <a16:creationId xmlns:a16="http://schemas.microsoft.com/office/drawing/2014/main" id="{1AFC93DA-CC7D-75D0-42BC-AB2C25F81507}"/>
              </a:ext>
            </a:extLst>
          </p:cNvPr>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4959153" y="4245895"/>
            <a:ext cx="3505200" cy="20606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98275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endParaRPr lang="en-US"/>
          </a:p>
        </p:txBody>
      </p:sp>
      <p:pic>
        <p:nvPicPr>
          <p:cNvPr id="9" name="Picture 9" descr="A picture containing sky, close&#10;&#10;Description automatically generated">
            <a:extLst>
              <a:ext uri="{FF2B5EF4-FFF2-40B4-BE49-F238E27FC236}">
                <a16:creationId xmlns:a16="http://schemas.microsoft.com/office/drawing/2014/main" id="{CFD7C70E-1945-1B11-E60A-D5D3039B4DA0}"/>
              </a:ext>
            </a:extLst>
          </p:cNvPr>
          <p:cNvPicPr>
            <a:picLocks noGrp="1" noChangeAspect="1"/>
          </p:cNvPicPr>
          <p:nvPr>
            <p:ph type="pic" idx="1"/>
          </p:nvPr>
        </p:nvPicPr>
        <p:blipFill rotWithShape="1">
          <a:blip r:embed="rId2"/>
          <a:srcRect l="30963" r="30963"/>
          <a:stretch/>
        </p:blipFill>
        <p:spPr>
          <a:xfrm>
            <a:off x="4891187" y="-28398"/>
            <a:ext cx="3914775" cy="6858000"/>
          </a:xfrm>
        </p:spPr>
      </p:pic>
      <p:sp>
        <p:nvSpPr>
          <p:cNvPr id="3" name="Content Placeholder 2"/>
          <p:cNvSpPr>
            <a:spLocks noGrp="1"/>
          </p:cNvSpPr>
          <p:nvPr>
            <p:ph type="body" sz="half" idx="2"/>
          </p:nvPr>
        </p:nvSpPr>
        <p:spPr>
          <a:xfrm>
            <a:off x="123459" y="322305"/>
            <a:ext cx="4888299" cy="6163746"/>
          </a:xfrm>
        </p:spPr>
        <p:txBody>
          <a:bodyPr>
            <a:normAutofit fontScale="92500" lnSpcReduction="20000"/>
          </a:bodyPr>
          <a:lstStyle/>
          <a:p>
            <a:pPr>
              <a:buNone/>
            </a:pPr>
            <a:r>
              <a:rPr lang="en-US"/>
              <a:t>  </a:t>
            </a:r>
          </a:p>
          <a:p>
            <a:r>
              <a:rPr lang="en-US"/>
              <a:t> </a:t>
            </a:r>
            <a:r>
              <a:rPr lang="en-US">
                <a:solidFill>
                  <a:srgbClr val="000000"/>
                </a:solidFill>
                <a:latin typeface="Century Schoolbook"/>
              </a:rPr>
              <a:t> </a:t>
            </a:r>
            <a:r>
              <a:rPr lang="en-US" sz="3500" b="1">
                <a:solidFill>
                  <a:srgbClr val="C00000"/>
                </a:solidFill>
                <a:latin typeface="Bookman Old Style"/>
              </a:rPr>
              <a:t> Overview</a:t>
            </a:r>
            <a:endParaRPr lang="en-US" sz="3500" b="1">
              <a:solidFill>
                <a:srgbClr val="C00000"/>
              </a:solidFill>
              <a:latin typeface="Bookman Old Style" pitchFamily="18" charset="0"/>
            </a:endParaRPr>
          </a:p>
          <a:p>
            <a:pPr marL="273050" indent="12700">
              <a:buNone/>
            </a:pPr>
            <a:endParaRPr lang="en-US" sz="2000">
              <a:latin typeface="Bookman Old Style" pitchFamily="18" charset="0"/>
            </a:endParaRPr>
          </a:p>
          <a:p>
            <a:pPr marL="273050" indent="12700">
              <a:buNone/>
            </a:pPr>
            <a:r>
              <a:rPr lang="en-US" sz="2200">
                <a:latin typeface="Bookman Old Style"/>
              </a:rPr>
              <a:t>Tomsey Engineering and Services International Limited is an indigenous engineering services company incorporated in 1992 to provide Engineering, Procurement and Construction services for the Nigerian Oil, Gas, Power, Petrochemicals, Public, and Industrial sector.</a:t>
            </a:r>
          </a:p>
          <a:p>
            <a:pPr marL="273050" indent="12700">
              <a:buNone/>
            </a:pPr>
            <a:r>
              <a:rPr lang="en-US" sz="2200">
                <a:latin typeface="Bookman Old Style" pitchFamily="18" charset="0"/>
              </a:rPr>
              <a:t> </a:t>
            </a:r>
          </a:p>
          <a:p>
            <a:pPr marL="273050" indent="12700">
              <a:buNone/>
            </a:pPr>
            <a:r>
              <a:rPr lang="x-none" sz="2200">
                <a:latin typeface="Bookman Old Style" pitchFamily="18" charset="0"/>
              </a:rPr>
              <a:t>The company has a pool of experienced engineers who</a:t>
            </a:r>
            <a:r>
              <a:rPr lang="en-US" sz="2200">
                <a:latin typeface="Bookman Old Style" pitchFamily="18" charset="0"/>
              </a:rPr>
              <a:t> </a:t>
            </a:r>
            <a:r>
              <a:rPr lang="x-none" sz="2200">
                <a:latin typeface="Bookman Old Style" pitchFamily="18" charset="0"/>
              </a:rPr>
              <a:t>have acquired over </a:t>
            </a:r>
            <a:r>
              <a:rPr lang="en-US" sz="2200">
                <a:latin typeface="Bookman Old Style" pitchFamily="18" charset="0"/>
              </a:rPr>
              <a:t>15</a:t>
            </a:r>
            <a:r>
              <a:rPr lang="x-none" sz="2200">
                <a:latin typeface="Bookman Old Style" pitchFamily="18" charset="0"/>
              </a:rPr>
              <a:t> years experience individually in</a:t>
            </a:r>
            <a:r>
              <a:rPr lang="en-US" sz="2200">
                <a:latin typeface="Bookman Old Style" pitchFamily="18" charset="0"/>
              </a:rPr>
              <a:t> </a:t>
            </a:r>
            <a:r>
              <a:rPr lang="x-none" sz="2200">
                <a:latin typeface="Bookman Old Style" pitchFamily="18" charset="0"/>
              </a:rPr>
              <a:t>engineering design, construction</a:t>
            </a:r>
            <a:r>
              <a:rPr lang="en-US" sz="2200">
                <a:latin typeface="Bookman Old Style" pitchFamily="18" charset="0"/>
              </a:rPr>
              <a:t>, fabrication</a:t>
            </a:r>
            <a:r>
              <a:rPr lang="x-none" sz="2200">
                <a:latin typeface="Bookman Old Style" pitchFamily="18" charset="0"/>
              </a:rPr>
              <a:t> </a:t>
            </a:r>
            <a:r>
              <a:rPr lang="en-US" sz="2200">
                <a:latin typeface="Bookman Old Style" pitchFamily="18" charset="0"/>
              </a:rPr>
              <a:t>and </a:t>
            </a:r>
            <a:r>
              <a:rPr lang="x-none" sz="2200">
                <a:latin typeface="Bookman Old Style" pitchFamily="18" charset="0"/>
              </a:rPr>
              <a:t>maintenance services</a:t>
            </a:r>
            <a:r>
              <a:rPr lang="en-US" sz="2200">
                <a:latin typeface="Bookman Old Style" pitchFamily="18" charset="0"/>
              </a:rPr>
              <a:t>.</a:t>
            </a:r>
            <a:r>
              <a:rPr lang="x-none" sz="2200">
                <a:latin typeface="Bookman Old Style" pitchFamily="18" charset="0"/>
              </a:rPr>
              <a:t> The qualit</a:t>
            </a:r>
            <a:r>
              <a:rPr lang="en-US" sz="2200">
                <a:latin typeface="Bookman Old Style" pitchFamily="18" charset="0"/>
              </a:rPr>
              <a:t>y</a:t>
            </a:r>
            <a:r>
              <a:rPr lang="x-none" sz="2200">
                <a:latin typeface="Bookman Old Style" pitchFamily="18" charset="0"/>
              </a:rPr>
              <a:t> of our services attest</a:t>
            </a:r>
            <a:r>
              <a:rPr lang="en-US" sz="2200">
                <a:latin typeface="Bookman Old Style" pitchFamily="18" charset="0"/>
              </a:rPr>
              <a:t> </a:t>
            </a:r>
            <a:r>
              <a:rPr lang="x-none" sz="2200">
                <a:latin typeface="Bookman Old Style" pitchFamily="18" charset="0"/>
              </a:rPr>
              <a:t>to their skills and capabilities.</a:t>
            </a:r>
            <a:endParaRPr lang="en-US" sz="2200">
              <a:latin typeface="Bookman Old Style" pitchFamily="18" charset="0"/>
            </a:endParaRPr>
          </a:p>
          <a:p>
            <a:pPr marL="0" indent="0">
              <a:buNone/>
            </a:pPr>
            <a:endParaRPr lang="en-US" sz="2000">
              <a:latin typeface="Bookman Old Style" pitchFamily="18" charset="0"/>
            </a:endParaRPr>
          </a:p>
          <a:p>
            <a:pPr>
              <a:buNone/>
            </a:pPr>
            <a:endParaRPr lang="en-US" sz="2000">
              <a:latin typeface="Bookman Old Style" pitchFamily="18" charset="0"/>
            </a:endParaRPr>
          </a:p>
          <a:p>
            <a:endParaRPr lang="en-US"/>
          </a:p>
        </p:txBody>
      </p:sp>
      <p:sp>
        <p:nvSpPr>
          <p:cNvPr id="4" name="Slide Number Placeholder 3"/>
          <p:cNvSpPr>
            <a:spLocks noGrp="1"/>
          </p:cNvSpPr>
          <p:nvPr>
            <p:ph type="sldNum" sz="quarter" idx="11"/>
          </p:nvPr>
        </p:nvSpPr>
        <p:spPr/>
        <p:txBody>
          <a:bodyPr/>
          <a:lstStyle/>
          <a:p>
            <a:fld id="{6294C92D-0306-4E69-9CD3-20855E849650}" type="slidenum">
              <a:rPr kumimoji="0" lang="en-US" dirty="0" smtClean="0"/>
              <a:pPr/>
              <a:t>3</a:t>
            </a:fld>
            <a:endParaRPr kumimoji="0"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30</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CD115-063D-FCB3-B761-BA5B7C48B14D}"/>
              </a:ext>
            </a:extLst>
          </p:cNvPr>
          <p:cNvSpPr txBox="1"/>
          <p:nvPr/>
        </p:nvSpPr>
        <p:spPr>
          <a:xfrm>
            <a:off x="190265" y="374848"/>
            <a:ext cx="8337508" cy="500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70000"/>
              </a:lnSpc>
            </a:pPr>
            <a:endParaRPr lang="en-US" b="1" cap="small" dirty="0">
              <a:solidFill>
                <a:srgbClr val="C00000"/>
              </a:solidFill>
              <a:latin typeface="Bookman Old Style"/>
            </a:endParaRPr>
          </a:p>
        </p:txBody>
      </p:sp>
      <p:sp>
        <p:nvSpPr>
          <p:cNvPr id="7" name="Rectangle 6">
            <a:extLst>
              <a:ext uri="{FF2B5EF4-FFF2-40B4-BE49-F238E27FC236}">
                <a16:creationId xmlns:a16="http://schemas.microsoft.com/office/drawing/2014/main" id="{766AEF64-A037-7812-F635-2891B3642B0C}"/>
              </a:ext>
            </a:extLst>
          </p:cNvPr>
          <p:cNvSpPr/>
          <p:nvPr/>
        </p:nvSpPr>
        <p:spPr>
          <a:xfrm>
            <a:off x="528745" y="512977"/>
            <a:ext cx="1350050" cy="400110"/>
          </a:xfrm>
          <a:prstGeom prst="rect">
            <a:avLst/>
          </a:prstGeom>
        </p:spPr>
        <p:txBody>
          <a:bodyPr wrap="none">
            <a:spAutoFit/>
          </a:bodyPr>
          <a:lstStyle/>
          <a:p>
            <a:r>
              <a:rPr lang="en-US" sz="2000" b="1">
                <a:solidFill>
                  <a:srgbClr val="C00000"/>
                </a:solidFill>
                <a:latin typeface="Bookman Old Style" pitchFamily="18" charset="0"/>
              </a:rPr>
              <a:t>Projects</a:t>
            </a:r>
            <a:r>
              <a:rPr lang="en-US" sz="2000">
                <a:latin typeface="Bookman Old Style" pitchFamily="18" charset="0"/>
              </a:rPr>
              <a:t> </a:t>
            </a:r>
          </a:p>
        </p:txBody>
      </p:sp>
      <p:sp>
        <p:nvSpPr>
          <p:cNvPr id="6" name="Rectangle 5">
            <a:extLst>
              <a:ext uri="{FF2B5EF4-FFF2-40B4-BE49-F238E27FC236}">
                <a16:creationId xmlns:a16="http://schemas.microsoft.com/office/drawing/2014/main" id="{DE706EB6-782C-607A-29A0-FCC96B187E7B}"/>
              </a:ext>
            </a:extLst>
          </p:cNvPr>
          <p:cNvSpPr/>
          <p:nvPr/>
        </p:nvSpPr>
        <p:spPr>
          <a:xfrm>
            <a:off x="457200" y="798737"/>
            <a:ext cx="7467599" cy="1477328"/>
          </a:xfrm>
          <a:prstGeom prst="rect">
            <a:avLst/>
          </a:prstGeom>
        </p:spPr>
        <p:txBody>
          <a:bodyPr wrap="square">
            <a:spAutoFit/>
          </a:bodyPr>
          <a:lstStyle/>
          <a:p>
            <a:r>
              <a:rPr lang="en-US" dirty="0" smtClean="0">
                <a:latin typeface="Bookman Old Style" pitchFamily="18" charset="0"/>
              </a:rPr>
              <a:t>Renovation of Showroom Port Harcourt</a:t>
            </a:r>
            <a:r>
              <a:rPr lang="en-US" dirty="0" smtClean="0">
                <a:latin typeface="Bookman Old Style" pitchFamily="18" charset="0"/>
              </a:rPr>
              <a:t> – </a:t>
            </a:r>
            <a:r>
              <a:rPr lang="en-US" b="1" dirty="0" smtClean="0">
                <a:latin typeface="Bookman Old Style" pitchFamily="18" charset="0"/>
              </a:rPr>
              <a:t>BARON Architecture</a:t>
            </a:r>
            <a:r>
              <a:rPr lang="en-US" b="1" dirty="0" smtClean="0">
                <a:latin typeface="Bookman Old Style" pitchFamily="18" charset="0"/>
              </a:rPr>
              <a:t> </a:t>
            </a:r>
            <a:r>
              <a:rPr lang="en-US" dirty="0">
                <a:latin typeface="Bookman Old Style" pitchFamily="18" charset="0"/>
              </a:rPr>
              <a:t>– Civil Works </a:t>
            </a:r>
            <a:r>
              <a:rPr lang="en-US" dirty="0" smtClean="0">
                <a:latin typeface="Bookman Old Style" pitchFamily="18" charset="0"/>
              </a:rPr>
              <a:t>ongoing</a:t>
            </a:r>
            <a:endParaRPr lang="en-US" b="1" dirty="0">
              <a:latin typeface="Bookman Old Style" pitchFamily="18" charset="0"/>
            </a:endParaRPr>
          </a:p>
          <a:p>
            <a:endParaRPr lang="en-US" dirty="0">
              <a:latin typeface="Bookman Old Style" pitchFamily="18" charset="0"/>
            </a:endParaRPr>
          </a:p>
          <a:p>
            <a:endParaRPr lang="en-US" dirty="0"/>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986" y="1724694"/>
            <a:ext cx="3425034" cy="21542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4732" y="1537401"/>
            <a:ext cx="3723239" cy="22611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984" y="4400292"/>
            <a:ext cx="3508892" cy="2196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8614" y="4148992"/>
            <a:ext cx="3395473" cy="23627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49481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31</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CD115-063D-FCB3-B761-BA5B7C48B14D}"/>
              </a:ext>
            </a:extLst>
          </p:cNvPr>
          <p:cNvSpPr txBox="1"/>
          <p:nvPr/>
        </p:nvSpPr>
        <p:spPr>
          <a:xfrm>
            <a:off x="268031" y="453722"/>
            <a:ext cx="8337508" cy="500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70000"/>
              </a:lnSpc>
            </a:pPr>
            <a:endParaRPr lang="en-US" b="1" cap="small" dirty="0">
              <a:solidFill>
                <a:srgbClr val="C00000"/>
              </a:solidFill>
              <a:latin typeface="Bookman Old Style"/>
            </a:endParaRPr>
          </a:p>
        </p:txBody>
      </p:sp>
      <p:sp>
        <p:nvSpPr>
          <p:cNvPr id="7" name="Rectangle 6">
            <a:extLst>
              <a:ext uri="{FF2B5EF4-FFF2-40B4-BE49-F238E27FC236}">
                <a16:creationId xmlns:a16="http://schemas.microsoft.com/office/drawing/2014/main" id="{766AEF64-A037-7812-F635-2891B3642B0C}"/>
              </a:ext>
            </a:extLst>
          </p:cNvPr>
          <p:cNvSpPr/>
          <p:nvPr/>
        </p:nvSpPr>
        <p:spPr>
          <a:xfrm>
            <a:off x="528745" y="512977"/>
            <a:ext cx="1350050" cy="400110"/>
          </a:xfrm>
          <a:prstGeom prst="rect">
            <a:avLst/>
          </a:prstGeom>
        </p:spPr>
        <p:txBody>
          <a:bodyPr wrap="none">
            <a:spAutoFit/>
          </a:bodyPr>
          <a:lstStyle/>
          <a:p>
            <a:r>
              <a:rPr lang="en-US" sz="2000" b="1">
                <a:solidFill>
                  <a:srgbClr val="C00000"/>
                </a:solidFill>
                <a:latin typeface="Bookman Old Style" pitchFamily="18" charset="0"/>
              </a:rPr>
              <a:t>Projects</a:t>
            </a:r>
            <a:r>
              <a:rPr lang="en-US" sz="2000">
                <a:latin typeface="Bookman Old Style" pitchFamily="18" charset="0"/>
              </a:rPr>
              <a:t> </a:t>
            </a:r>
          </a:p>
        </p:txBody>
      </p:sp>
      <p:sp>
        <p:nvSpPr>
          <p:cNvPr id="6" name="Rectangle 5">
            <a:extLst>
              <a:ext uri="{FF2B5EF4-FFF2-40B4-BE49-F238E27FC236}">
                <a16:creationId xmlns:a16="http://schemas.microsoft.com/office/drawing/2014/main" id="{DE706EB6-782C-607A-29A0-FCC96B187E7B}"/>
              </a:ext>
            </a:extLst>
          </p:cNvPr>
          <p:cNvSpPr/>
          <p:nvPr/>
        </p:nvSpPr>
        <p:spPr>
          <a:xfrm>
            <a:off x="457200" y="798737"/>
            <a:ext cx="7467599" cy="1477328"/>
          </a:xfrm>
          <a:prstGeom prst="rect">
            <a:avLst/>
          </a:prstGeom>
        </p:spPr>
        <p:txBody>
          <a:bodyPr wrap="square">
            <a:spAutoFit/>
          </a:bodyPr>
          <a:lstStyle/>
          <a:p>
            <a:r>
              <a:rPr lang="en-US" dirty="0" smtClean="0">
                <a:latin typeface="Bookman Old Style" pitchFamily="18" charset="0"/>
              </a:rPr>
              <a:t>Proposed Residential Development </a:t>
            </a:r>
            <a:r>
              <a:rPr lang="en-US" dirty="0">
                <a:latin typeface="Bookman Old Style" pitchFamily="18" charset="0"/>
              </a:rPr>
              <a:t>for </a:t>
            </a:r>
            <a:r>
              <a:rPr lang="en-US" dirty="0" err="1">
                <a:latin typeface="Bookman Old Style" pitchFamily="18" charset="0"/>
              </a:rPr>
              <a:t>Mr</a:t>
            </a:r>
            <a:r>
              <a:rPr lang="en-US" dirty="0">
                <a:latin typeface="Bookman Old Style" pitchFamily="18" charset="0"/>
              </a:rPr>
              <a:t> Ronald </a:t>
            </a:r>
            <a:r>
              <a:rPr lang="en-US" dirty="0" err="1">
                <a:latin typeface="Bookman Old Style" pitchFamily="18" charset="0"/>
              </a:rPr>
              <a:t>Ugonna</a:t>
            </a:r>
            <a:r>
              <a:rPr lang="en-US" dirty="0">
                <a:latin typeface="Bookman Old Style" pitchFamily="18" charset="0"/>
              </a:rPr>
              <a:t> </a:t>
            </a:r>
            <a:r>
              <a:rPr lang="en-US" dirty="0" err="1">
                <a:latin typeface="Bookman Old Style" pitchFamily="18" charset="0"/>
              </a:rPr>
              <a:t>Ajoku</a:t>
            </a:r>
            <a:r>
              <a:rPr lang="en-US" dirty="0">
                <a:latin typeface="Bookman Old Style" pitchFamily="18" charset="0"/>
              </a:rPr>
              <a:t> </a:t>
            </a:r>
            <a:r>
              <a:rPr lang="en-US" dirty="0" smtClean="0">
                <a:latin typeface="Bookman Old Style" pitchFamily="18" charset="0"/>
              </a:rPr>
              <a:t>Port Harcourt– </a:t>
            </a:r>
            <a:r>
              <a:rPr lang="en-US" b="1" dirty="0">
                <a:latin typeface="Bookman Old Style" pitchFamily="18" charset="0"/>
              </a:rPr>
              <a:t>BARON Architecture </a:t>
            </a:r>
            <a:r>
              <a:rPr lang="en-US" dirty="0">
                <a:latin typeface="Bookman Old Style" pitchFamily="18" charset="0"/>
              </a:rPr>
              <a:t>– </a:t>
            </a:r>
            <a:r>
              <a:rPr lang="en-US" dirty="0" smtClean="0">
                <a:latin typeface="Bookman Old Style" pitchFamily="18" charset="0"/>
              </a:rPr>
              <a:t> </a:t>
            </a:r>
            <a:endParaRPr lang="en-US" b="1" dirty="0">
              <a:latin typeface="Bookman Old Style" pitchFamily="18" charset="0"/>
            </a:endParaRPr>
          </a:p>
          <a:p>
            <a:endParaRPr lang="en-US" dirty="0">
              <a:latin typeface="Bookman Old Style" pitchFamily="18" charset="0"/>
            </a:endParaRPr>
          </a:p>
          <a:p>
            <a:endParaRPr lang="en-US" dirty="0"/>
          </a:p>
          <a:p>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456" y="1480412"/>
            <a:ext cx="3573351" cy="2330843"/>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9456" y="4052521"/>
            <a:ext cx="3573351" cy="2258125"/>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587" y="1537401"/>
            <a:ext cx="3401909" cy="2273854"/>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308" y="4137352"/>
            <a:ext cx="3541188" cy="2037759"/>
          </a:xfrm>
          <a:prstGeom prst="rect">
            <a:avLst/>
          </a:prstGeom>
        </p:spPr>
      </p:pic>
    </p:spTree>
    <p:extLst>
      <p:ext uri="{BB962C8B-B14F-4D97-AF65-F5344CB8AC3E}">
        <p14:creationId xmlns:p14="http://schemas.microsoft.com/office/powerpoint/2010/main" val="35675877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a:extLst>
              <a:ext uri="{FF2B5EF4-FFF2-40B4-BE49-F238E27FC236}">
                <a16:creationId xmlns:a16="http://schemas.microsoft.com/office/drawing/2014/main" id="{757AB179-A0EF-E645-0E27-4F0B74E79648}"/>
              </a:ext>
            </a:extLst>
          </p:cNvPr>
          <p:cNvPicPr>
            <a:picLocks noGrp="1" noChangeAspect="1"/>
          </p:cNvPicPr>
          <p:nvPr>
            <p:ph type="pic" idx="1"/>
          </p:nvPr>
        </p:nvPicPr>
        <p:blipFill rotWithShape="1">
          <a:blip/>
          <a:srcRect l="29689" r="29689"/>
          <a:stretch/>
        </p:blipFill>
        <p:spPr>
          <a:xfrm>
            <a:off x="4702175" y="0"/>
            <a:ext cx="4173538" cy="6858000"/>
          </a:xfrm>
        </p:spPr>
      </p:pic>
      <p:sp>
        <p:nvSpPr>
          <p:cNvPr id="3" name="Content Placeholder 2"/>
          <p:cNvSpPr>
            <a:spLocks noGrp="1"/>
          </p:cNvSpPr>
          <p:nvPr>
            <p:ph type="body" sz="half" idx="2"/>
          </p:nvPr>
        </p:nvSpPr>
        <p:spPr>
          <a:xfrm>
            <a:off x="396629" y="-65884"/>
            <a:ext cx="3982527" cy="6925745"/>
          </a:xfrm>
        </p:spPr>
        <p:txBody>
          <a:bodyPr>
            <a:normAutofit/>
          </a:bodyPr>
          <a:lstStyle/>
          <a:p>
            <a:r>
              <a:rPr lang="en-US" b="1"/>
              <a:t>  </a:t>
            </a:r>
            <a:r>
              <a:rPr lang="en-US" sz="4000" b="1"/>
              <a:t> </a:t>
            </a:r>
            <a:r>
              <a:rPr lang="en-US" sz="4000" b="1">
                <a:ea typeface="+mn-lt"/>
                <a:cs typeface="+mn-lt"/>
              </a:rPr>
              <a:t>  </a:t>
            </a:r>
            <a:endParaRPr lang="en-US" sz="4000" b="1">
              <a:solidFill>
                <a:srgbClr val="C00000"/>
              </a:solidFill>
              <a:latin typeface="Bookman Old Style"/>
            </a:endParaRPr>
          </a:p>
          <a:p>
            <a:pPr>
              <a:lnSpc>
                <a:spcPct val="90000"/>
              </a:lnSpc>
            </a:pPr>
            <a:endParaRPr lang="en-US" sz="3200" b="1">
              <a:solidFill>
                <a:srgbClr val="C00000"/>
              </a:solidFill>
              <a:latin typeface="Bookman Old Style" pitchFamily="18" charset="0"/>
            </a:endParaRPr>
          </a:p>
          <a:p>
            <a:pPr>
              <a:buNone/>
            </a:pPr>
            <a:endParaRPr lang="en-US" b="1"/>
          </a:p>
          <a:p>
            <a:pPr marL="457200" indent="-457200">
              <a:lnSpc>
                <a:spcPct val="150000"/>
              </a:lnSpc>
              <a:buAutoNum type="arabicPeriod"/>
            </a:pPr>
            <a:r>
              <a:rPr lang="en-US" sz="2000">
                <a:latin typeface="Bookman Old Style"/>
              </a:rPr>
              <a:t>Best HSE compliant contractor 2015- Port-Harcourt Refining Co. Ltd</a:t>
            </a:r>
          </a:p>
          <a:p>
            <a:pPr marL="457200" indent="-457200">
              <a:lnSpc>
                <a:spcPct val="150000"/>
              </a:lnSpc>
              <a:buAutoNum type="arabicPeriod"/>
            </a:pPr>
            <a:endParaRPr lang="en-US"/>
          </a:p>
          <a:p>
            <a:pPr marL="457200" indent="-457200">
              <a:lnSpc>
                <a:spcPct val="150000"/>
              </a:lnSpc>
              <a:buAutoNum type="arabicPeriod"/>
            </a:pPr>
            <a:r>
              <a:rPr lang="en-US" sz="2000">
                <a:latin typeface="Bookman Old Style" pitchFamily="18" charset="0"/>
              </a:rPr>
              <a:t>Distinguished Customer Award 2014- Fidelity Bank Plc </a:t>
            </a:r>
          </a:p>
          <a:p>
            <a:pPr>
              <a:buNone/>
            </a:pPr>
            <a:r>
              <a:rPr lang="en-US" sz="2000">
                <a:latin typeface="Bookman Old Style" pitchFamily="18" charset="0"/>
              </a:rPr>
              <a:t>   </a:t>
            </a:r>
          </a:p>
          <a:p>
            <a:pPr>
              <a:buNone/>
            </a:pPr>
            <a:endParaRPr lang="en-US" sz="2000" b="1">
              <a:latin typeface="Bookman Old Style" pitchFamily="18" charset="0"/>
            </a:endParaRPr>
          </a:p>
          <a:p>
            <a:pPr>
              <a:buNone/>
            </a:pPr>
            <a:r>
              <a:rPr lang="en-US" sz="2000" b="1">
                <a:latin typeface="Bookman Old Style" pitchFamily="18" charset="0"/>
              </a:rPr>
              <a:t>      </a:t>
            </a:r>
            <a:endParaRPr lang="en-US" sz="2000">
              <a:latin typeface="Bookman Old Style" pitchFamily="18" charset="0"/>
            </a:endParaRPr>
          </a:p>
        </p:txBody>
      </p:sp>
      <p:sp>
        <p:nvSpPr>
          <p:cNvPr id="4" name="Slide Number Placeholder 3"/>
          <p:cNvSpPr>
            <a:spLocks noGrp="1"/>
          </p:cNvSpPr>
          <p:nvPr>
            <p:ph type="sldNum" sz="quarter" idx="11"/>
          </p:nvPr>
        </p:nvSpPr>
        <p:spPr/>
        <p:txBody>
          <a:bodyPr/>
          <a:lstStyle/>
          <a:p>
            <a:fld id="{6294C92D-0306-4E69-9CD3-20855E849650}" type="slidenum">
              <a:rPr kumimoji="0" lang="en-US" smtClean="0"/>
              <a:pPr/>
              <a:t>32</a:t>
            </a:fld>
            <a:endParaRPr kumimoji="0" lang="en-US"/>
          </a:p>
        </p:txBody>
      </p:sp>
      <p:sp>
        <p:nvSpPr>
          <p:cNvPr id="12" name="TextBox 11">
            <a:extLst>
              <a:ext uri="{FF2B5EF4-FFF2-40B4-BE49-F238E27FC236}">
                <a16:creationId xmlns:a16="http://schemas.microsoft.com/office/drawing/2014/main" id="{353CE01C-779D-2754-CC35-E474AE0BE013}"/>
              </a:ext>
            </a:extLst>
          </p:cNvPr>
          <p:cNvSpPr txBox="1"/>
          <p:nvPr/>
        </p:nvSpPr>
        <p:spPr>
          <a:xfrm>
            <a:off x="727494" y="497458"/>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a:solidFill>
                  <a:srgbClr val="C00000"/>
                </a:solidFill>
                <a:latin typeface="Bookman Old Style"/>
              </a:rPr>
              <a:t>Awards</a:t>
            </a:r>
            <a:endParaRPr lang="en-US" sz="40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33</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CD115-063D-FCB3-B761-BA5B7C48B14D}"/>
              </a:ext>
            </a:extLst>
          </p:cNvPr>
          <p:cNvSpPr txBox="1"/>
          <p:nvPr/>
        </p:nvSpPr>
        <p:spPr>
          <a:xfrm>
            <a:off x="190265" y="374848"/>
            <a:ext cx="8337508" cy="500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70000"/>
              </a:lnSpc>
            </a:pPr>
            <a:endParaRPr lang="en-US" b="1" cap="small" dirty="0">
              <a:solidFill>
                <a:srgbClr val="C00000"/>
              </a:solidFill>
              <a:latin typeface="Bookman Old Style"/>
            </a:endParaRPr>
          </a:p>
        </p:txBody>
      </p:sp>
      <p:sp>
        <p:nvSpPr>
          <p:cNvPr id="8" name="Content Placeholder 2">
            <a:extLst>
              <a:ext uri="{FF2B5EF4-FFF2-40B4-BE49-F238E27FC236}">
                <a16:creationId xmlns:a16="http://schemas.microsoft.com/office/drawing/2014/main" id="{7CC2A39F-8642-CD09-70B6-876A5CD7845B}"/>
              </a:ext>
            </a:extLst>
          </p:cNvPr>
          <p:cNvSpPr>
            <a:spLocks noGrp="1"/>
          </p:cNvSpPr>
          <p:nvPr>
            <p:ph sz="quarter" idx="1"/>
          </p:nvPr>
        </p:nvSpPr>
        <p:spPr>
          <a:xfrm>
            <a:off x="433387" y="250825"/>
            <a:ext cx="7467600" cy="5864352"/>
          </a:xfrm>
        </p:spPr>
        <p:txBody>
          <a:bodyPr>
            <a:normAutofit lnSpcReduction="10000"/>
          </a:bodyPr>
          <a:lstStyle/>
          <a:p>
            <a:pPr>
              <a:buNone/>
            </a:pPr>
            <a:endParaRPr lang="en-US" dirty="0"/>
          </a:p>
          <a:p>
            <a:pPr lvl="0">
              <a:lnSpc>
                <a:spcPct val="90000"/>
              </a:lnSpc>
              <a:buNone/>
            </a:pPr>
            <a:r>
              <a:rPr lang="en-US" sz="3200" b="1" dirty="0">
                <a:solidFill>
                  <a:srgbClr val="C00000"/>
                </a:solidFill>
                <a:latin typeface="Bookman Old Style" pitchFamily="18" charset="0"/>
              </a:rPr>
              <a:t>  Clients</a:t>
            </a:r>
          </a:p>
          <a:p>
            <a:pPr lvl="0">
              <a:buNone/>
            </a:pPr>
            <a:endParaRPr lang="en-US" sz="1800" b="1" dirty="0">
              <a:latin typeface="Bookman Old Style" pitchFamily="18" charset="0"/>
            </a:endParaRPr>
          </a:p>
          <a:p>
            <a:r>
              <a:rPr lang="en-US" sz="1800" dirty="0">
                <a:latin typeface="Bookman Old Style" pitchFamily="18" charset="0"/>
              </a:rPr>
              <a:t> West African Gas Pipeline Co. </a:t>
            </a:r>
            <a:r>
              <a:rPr lang="en-US" sz="1800" dirty="0" smtClean="0">
                <a:latin typeface="Bookman Old Style" pitchFamily="18" charset="0"/>
              </a:rPr>
              <a:t>Ltd</a:t>
            </a:r>
          </a:p>
          <a:p>
            <a:r>
              <a:rPr lang="en-US" sz="1800" dirty="0" smtClean="0">
                <a:latin typeface="Bookman Old Style" pitchFamily="18" charset="0"/>
              </a:rPr>
              <a:t>BARON Architecture</a:t>
            </a:r>
            <a:endParaRPr lang="en-US" sz="1800" dirty="0">
              <a:latin typeface="Bookman Old Style" pitchFamily="18" charset="0"/>
            </a:endParaRPr>
          </a:p>
          <a:p>
            <a:r>
              <a:rPr lang="en-US" sz="1800" b="1" dirty="0">
                <a:latin typeface="Bookman Old Style" pitchFamily="18" charset="0"/>
              </a:rPr>
              <a:t> </a:t>
            </a:r>
            <a:r>
              <a:rPr lang="en-US" sz="1800" dirty="0">
                <a:latin typeface="Bookman Old Style" pitchFamily="18" charset="0"/>
              </a:rPr>
              <a:t>Shell Nigeria Exploration and Production Company Ltd</a:t>
            </a:r>
          </a:p>
          <a:p>
            <a:r>
              <a:rPr lang="en-US" sz="1800" dirty="0">
                <a:latin typeface="Bookman Old Style" pitchFamily="18" charset="0"/>
              </a:rPr>
              <a:t> Nigerian National Petroleum Corporation</a:t>
            </a:r>
          </a:p>
          <a:p>
            <a:r>
              <a:rPr lang="en-US" sz="1800" b="1" dirty="0">
                <a:latin typeface="Bookman Old Style" pitchFamily="18" charset="0"/>
              </a:rPr>
              <a:t> </a:t>
            </a:r>
            <a:r>
              <a:rPr lang="en-US" sz="1800" dirty="0">
                <a:latin typeface="Bookman Old Style" pitchFamily="18" charset="0"/>
              </a:rPr>
              <a:t>Port-Harcourt Refining Company </a:t>
            </a:r>
          </a:p>
          <a:p>
            <a:r>
              <a:rPr lang="en-US" sz="1800" b="1" dirty="0">
                <a:latin typeface="Bookman Old Style" pitchFamily="18" charset="0"/>
              </a:rPr>
              <a:t> </a:t>
            </a:r>
            <a:r>
              <a:rPr lang="en-US" sz="1800" dirty="0">
                <a:latin typeface="Bookman Old Style" pitchFamily="18" charset="0"/>
              </a:rPr>
              <a:t>Kaduna Refining and Petrochemicals</a:t>
            </a:r>
          </a:p>
          <a:p>
            <a:r>
              <a:rPr lang="en-US" sz="1800" b="1" dirty="0">
                <a:latin typeface="Bookman Old Style" pitchFamily="18" charset="0"/>
              </a:rPr>
              <a:t> </a:t>
            </a:r>
            <a:r>
              <a:rPr lang="en-US" sz="1800" dirty="0">
                <a:latin typeface="Bookman Old Style" pitchFamily="18" charset="0"/>
              </a:rPr>
              <a:t>Warri Refining and Petrochemicals</a:t>
            </a:r>
            <a:endParaRPr lang="en-US" sz="1800" b="1" dirty="0">
              <a:latin typeface="Bookman Old Style" pitchFamily="18" charset="0"/>
            </a:endParaRPr>
          </a:p>
          <a:p>
            <a:pPr lvl="0"/>
            <a:r>
              <a:rPr lang="en-US" sz="1800" dirty="0">
                <a:latin typeface="Bookman Old Style" pitchFamily="18" charset="0"/>
              </a:rPr>
              <a:t> Nigerian Gas Company</a:t>
            </a:r>
          </a:p>
          <a:p>
            <a:pPr lvl="0"/>
            <a:r>
              <a:rPr lang="en-US" sz="1800" dirty="0">
                <a:latin typeface="Bookman Old Style" pitchFamily="18" charset="0"/>
              </a:rPr>
              <a:t> British American Tobacco</a:t>
            </a:r>
          </a:p>
          <a:p>
            <a:pPr lvl="0"/>
            <a:r>
              <a:rPr lang="en-US" sz="1800" dirty="0">
                <a:latin typeface="Bookman Old Style" pitchFamily="18" charset="0"/>
              </a:rPr>
              <a:t> Lagos State government</a:t>
            </a:r>
          </a:p>
          <a:p>
            <a:pPr lvl="0"/>
            <a:r>
              <a:rPr lang="en-US" sz="1800" dirty="0">
                <a:latin typeface="Bookman Old Style" pitchFamily="18" charset="0"/>
              </a:rPr>
              <a:t> </a:t>
            </a:r>
            <a:r>
              <a:rPr lang="en-US" sz="1800" dirty="0" err="1">
                <a:latin typeface="Bookman Old Style" pitchFamily="18" charset="0"/>
              </a:rPr>
              <a:t>Seplat</a:t>
            </a:r>
            <a:r>
              <a:rPr lang="en-US" sz="1800" dirty="0">
                <a:latin typeface="Bookman Old Style" pitchFamily="18" charset="0"/>
              </a:rPr>
              <a:t> Petroleum Development Co. Ltd</a:t>
            </a:r>
          </a:p>
          <a:p>
            <a:pPr lvl="0"/>
            <a:r>
              <a:rPr lang="en-US" sz="1800" dirty="0">
                <a:latin typeface="Bookman Old Style" pitchFamily="18" charset="0"/>
              </a:rPr>
              <a:t> Platform Petroleum</a:t>
            </a:r>
          </a:p>
          <a:p>
            <a:pPr lvl="0"/>
            <a:r>
              <a:rPr lang="en-US" sz="1800" dirty="0">
                <a:latin typeface="Bookman Old Style" pitchFamily="18" charset="0"/>
              </a:rPr>
              <a:t> Nigerian Breweries PLC</a:t>
            </a:r>
          </a:p>
          <a:p>
            <a:endParaRPr lang="en-US" dirty="0"/>
          </a:p>
        </p:txBody>
      </p:sp>
      <p:cxnSp>
        <p:nvCxnSpPr>
          <p:cNvPr id="13" name="Straight Connector 12">
            <a:extLst>
              <a:ext uri="{FF2B5EF4-FFF2-40B4-BE49-F238E27FC236}">
                <a16:creationId xmlns:a16="http://schemas.microsoft.com/office/drawing/2014/main" id="{1686FC5B-2365-C3F4-E11E-BAFABCEE1D19}"/>
              </a:ext>
            </a:extLst>
          </p:cNvPr>
          <p:cNvCxnSpPr/>
          <p:nvPr/>
        </p:nvCxnSpPr>
        <p:spPr>
          <a:xfrm>
            <a:off x="762000" y="1219200"/>
            <a:ext cx="797661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8177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34</a:t>
            </a:fld>
            <a:endParaRPr kumimoji="0" lang="en-US"/>
          </a:p>
        </p:txBody>
      </p:sp>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5" descr="A picture containing text, tree, sign, vector graphics&#10;&#10;Description automatically generated">
            <a:extLst>
              <a:ext uri="{FF2B5EF4-FFF2-40B4-BE49-F238E27FC236}">
                <a16:creationId xmlns:a16="http://schemas.microsoft.com/office/drawing/2014/main" id="{3B544ABE-7B67-3000-4035-EDFA77558400}"/>
              </a:ext>
            </a:extLst>
          </p:cNvPr>
          <p:cNvPicPr>
            <a:picLocks noChangeAspect="1"/>
          </p:cNvPicPr>
          <p:nvPr/>
        </p:nvPicPr>
        <p:blipFill>
          <a:blip/>
          <a:stretch>
            <a:fillRect/>
          </a:stretch>
        </p:blipFill>
        <p:spPr>
          <a:xfrm>
            <a:off x="224289" y="921209"/>
            <a:ext cx="8465387" cy="4555508"/>
          </a:xfrm>
          <a:prstGeom prst="rect">
            <a:avLst/>
          </a:prstGeom>
        </p:spPr>
      </p:pic>
    </p:spTree>
    <p:extLst>
      <p:ext uri="{BB962C8B-B14F-4D97-AF65-F5344CB8AC3E}">
        <p14:creationId xmlns:p14="http://schemas.microsoft.com/office/powerpoint/2010/main" val="2280220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355626" y="673021"/>
            <a:ext cx="1652168" cy="457200"/>
          </a:xfrm>
        </p:spPr>
        <p:txBody>
          <a:bodyPr>
            <a:normAutofit fontScale="90000"/>
          </a:bodyPr>
          <a:lstStyle/>
          <a:p>
            <a:r>
              <a:rPr lang="en-US" sz="3200" b="1">
                <a:solidFill>
                  <a:srgbClr val="C00000"/>
                </a:solidFill>
                <a:latin typeface="Bookman Old Style" pitchFamily="18" charset="0"/>
                <a:ea typeface="+mn-ea"/>
                <a:cs typeface="+mn-cs"/>
              </a:rPr>
              <a:t>Mission</a:t>
            </a:r>
          </a:p>
        </p:txBody>
      </p:sp>
      <p:sp>
        <p:nvSpPr>
          <p:cNvPr id="3" name="Content Placeholder 2"/>
          <p:cNvSpPr>
            <a:spLocks noGrp="1"/>
          </p:cNvSpPr>
          <p:nvPr>
            <p:ph sz="quarter" idx="1"/>
          </p:nvPr>
        </p:nvSpPr>
        <p:spPr>
          <a:xfrm>
            <a:off x="177010" y="842270"/>
            <a:ext cx="4474503" cy="6327648"/>
          </a:xfrm>
        </p:spPr>
        <p:txBody>
          <a:bodyPr>
            <a:normAutofit/>
          </a:bodyPr>
          <a:lstStyle/>
          <a:p>
            <a:pPr marL="0" indent="0">
              <a:buNone/>
            </a:pPr>
            <a:endParaRPr lang="en-US"/>
          </a:p>
          <a:p>
            <a:pPr lvl="0"/>
            <a:r>
              <a:rPr lang="en-US" sz="2000">
                <a:latin typeface="Bookman Old Style" panose="02050604050505020204" pitchFamily="18" charset="0"/>
              </a:rPr>
              <a:t>Provide quality Engineering, Technical, Construction and Procurement services to meet our client's requirements while ensuring that they derive maximum benefits from their investment.</a:t>
            </a:r>
          </a:p>
          <a:p>
            <a:pPr marL="0" lvl="0" indent="0">
              <a:buNone/>
            </a:pPr>
            <a:r>
              <a:rPr lang="en-US" sz="2000">
                <a:latin typeface="Bookman Old Style" panose="02050604050505020204" pitchFamily="18" charset="0"/>
              </a:rPr>
              <a:t> </a:t>
            </a:r>
          </a:p>
          <a:p>
            <a:pPr lvl="0"/>
            <a:r>
              <a:rPr lang="en-US" sz="2000">
                <a:latin typeface="Bookman Old Style" panose="02050604050505020204" pitchFamily="18" charset="0"/>
              </a:rPr>
              <a:t>Contribute to the human resources development of our clients by enhancing their knowledge and skills through training intervention in various aspects of operation and technical development.</a:t>
            </a:r>
          </a:p>
          <a:p>
            <a:pPr marL="0" indent="0">
              <a:buNone/>
            </a:pPr>
            <a:r>
              <a:rPr lang="en-US" sz="2000">
                <a:latin typeface="Bookman Old Style" panose="02050604050505020204" pitchFamily="18" charset="0"/>
              </a:rPr>
              <a:t> </a:t>
            </a:r>
          </a:p>
        </p:txBody>
      </p:sp>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4</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cxnSp>
        <p:nvCxnSpPr>
          <p:cNvPr id="10" name="Straight Connector 9"/>
          <p:cNvCxnSpPr/>
          <p:nvPr/>
        </p:nvCxnSpPr>
        <p:spPr>
          <a:xfrm>
            <a:off x="546050" y="1066800"/>
            <a:ext cx="372115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4343400" y="1344465"/>
            <a:ext cx="4395216" cy="4873752"/>
          </a:xfrm>
          <a:prstGeom prst="rect">
            <a:avLst/>
          </a:prstGeom>
        </p:spPr>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1"/>
            <a:r>
              <a:rPr lang="en-GB" sz="2000" b="1">
                <a:solidFill>
                  <a:srgbClr val="FF0000"/>
                </a:solidFill>
                <a:effectLst>
                  <a:outerShdw blurRad="38100" dist="38100" dir="2700000" algn="tl">
                    <a:srgbClr val="000000">
                      <a:alpha val="43137"/>
                    </a:srgbClr>
                  </a:outerShdw>
                </a:effectLst>
                <a:latin typeface="Bookman Old Style" panose="02050604050505020204" pitchFamily="18" charset="0"/>
              </a:rPr>
              <a:t>QUALITY:</a:t>
            </a:r>
            <a:r>
              <a:rPr lang="en-GB" sz="2000" b="1">
                <a:solidFill>
                  <a:srgbClr val="7030A0"/>
                </a:solidFill>
                <a:effectLst>
                  <a:outerShdw blurRad="38100" dist="38100" dir="2700000" algn="tl">
                    <a:srgbClr val="000000">
                      <a:alpha val="43137"/>
                    </a:srgbClr>
                  </a:outerShdw>
                </a:effectLst>
                <a:latin typeface="Bookman Old Style" panose="02050604050505020204" pitchFamily="18" charset="0"/>
              </a:rPr>
              <a:t> </a:t>
            </a:r>
            <a:r>
              <a:rPr lang="en-US" sz="2000">
                <a:latin typeface="Bookman Old Style" panose="02050604050505020204" pitchFamily="18" charset="0"/>
              </a:rPr>
              <a:t>We ensure that our customers receive goods and services that meet their stated needs.</a:t>
            </a:r>
            <a:r>
              <a:rPr lang="" sz="2000">
                <a:latin typeface="Bookman Old Style" panose="02050604050505020204" pitchFamily="18" charset="0"/>
              </a:rPr>
              <a:t>.</a:t>
            </a:r>
          </a:p>
          <a:p>
            <a:pPr lvl="1"/>
            <a:endParaRPr lang="en-GB" sz="2000" b="1">
              <a:solidFill>
                <a:srgbClr val="7030A0"/>
              </a:solidFill>
              <a:effectLst>
                <a:outerShdw blurRad="38100" dist="38100" dir="2700000" algn="tl">
                  <a:srgbClr val="000000">
                    <a:alpha val="43137"/>
                  </a:srgbClr>
                </a:outerShdw>
              </a:effectLst>
              <a:latin typeface="Bookman Old Style" panose="02050604050505020204" pitchFamily="18" charset="0"/>
            </a:endParaRPr>
          </a:p>
          <a:p>
            <a:pPr lvl="1"/>
            <a:r>
              <a:rPr lang="en-GB" sz="2000" b="1">
                <a:solidFill>
                  <a:srgbClr val="FF0000"/>
                </a:solidFill>
                <a:effectLst>
                  <a:outerShdw blurRad="38100" dist="38100" dir="2700000" algn="tl">
                    <a:srgbClr val="000000">
                      <a:alpha val="43137"/>
                    </a:srgbClr>
                  </a:outerShdw>
                </a:effectLst>
                <a:latin typeface="Bookman Old Style" panose="02050604050505020204" pitchFamily="18" charset="0"/>
              </a:rPr>
              <a:t>EXCELLENCE:</a:t>
            </a:r>
            <a:r>
              <a:rPr lang="en-GB" sz="2000" b="1">
                <a:solidFill>
                  <a:srgbClr val="7030A0"/>
                </a:solidFill>
                <a:effectLst>
                  <a:outerShdw blurRad="38100" dist="38100" dir="2700000" algn="tl">
                    <a:srgbClr val="000000">
                      <a:alpha val="43137"/>
                    </a:srgbClr>
                  </a:outerShdw>
                </a:effectLst>
                <a:latin typeface="Bookman Old Style" panose="02050604050505020204" pitchFamily="18" charset="0"/>
              </a:rPr>
              <a:t>  </a:t>
            </a:r>
            <a:r>
              <a:rPr lang="en-US" sz="2000">
                <a:latin typeface="Bookman Old Style" panose="02050604050505020204" pitchFamily="18" charset="0"/>
              </a:rPr>
              <a:t>We provide the best to our customers and make TOMSEY our clients’ first choice all of the time.</a:t>
            </a:r>
          </a:p>
          <a:p>
            <a:pPr lvl="1"/>
            <a:endParaRPr lang="en-GB" sz="2000" b="1">
              <a:solidFill>
                <a:srgbClr val="7030A0"/>
              </a:solidFill>
              <a:effectLst>
                <a:outerShdw blurRad="38100" dist="38100" dir="2700000" algn="tl">
                  <a:srgbClr val="000000">
                    <a:alpha val="43137"/>
                  </a:srgbClr>
                </a:outerShdw>
              </a:effectLst>
              <a:latin typeface="Bookman Old Style" panose="02050604050505020204" pitchFamily="18" charset="0"/>
            </a:endParaRPr>
          </a:p>
          <a:p>
            <a:pPr lvl="1"/>
            <a:r>
              <a:rPr lang="en-GB" sz="2000" b="1">
                <a:solidFill>
                  <a:srgbClr val="FF0000"/>
                </a:solidFill>
                <a:effectLst>
                  <a:outerShdw blurRad="38100" dist="38100" dir="2700000" algn="tl">
                    <a:srgbClr val="000000">
                      <a:alpha val="43137"/>
                    </a:srgbClr>
                  </a:outerShdw>
                </a:effectLst>
                <a:latin typeface="Bookman Old Style" panose="02050604050505020204" pitchFamily="18" charset="0"/>
              </a:rPr>
              <a:t>INTEGRITY: </a:t>
            </a:r>
            <a:r>
              <a:rPr lang="en-US" sz="2000">
                <a:latin typeface="Bookman Old Style" panose="02050604050505020204" pitchFamily="18" charset="0"/>
              </a:rPr>
              <a:t>Our word is our bond. We will not make promises we cannot keep and we will not compromise our client’s needs for our gain</a:t>
            </a:r>
            <a:r>
              <a:rPr lang="en-GB" sz="2000">
                <a:latin typeface="Bookman Old Style" panose="02050604050505020204" pitchFamily="18" charset="0"/>
              </a:rPr>
              <a:t>.</a:t>
            </a:r>
            <a:endParaRPr lang="en-GB" sz="1800">
              <a:latin typeface="Bookman Old Style" panose="02050604050505020204" pitchFamily="18" charset="0"/>
            </a:endParaRPr>
          </a:p>
        </p:txBody>
      </p:sp>
      <p:cxnSp>
        <p:nvCxnSpPr>
          <p:cNvPr id="11" name="Straight Connector 10"/>
          <p:cNvCxnSpPr/>
          <p:nvPr/>
        </p:nvCxnSpPr>
        <p:spPr>
          <a:xfrm>
            <a:off x="4876800" y="1066800"/>
            <a:ext cx="372115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itle 6"/>
          <p:cNvSpPr txBox="1">
            <a:spLocks/>
          </p:cNvSpPr>
          <p:nvPr/>
        </p:nvSpPr>
        <p:spPr>
          <a:xfrm>
            <a:off x="5410200" y="0"/>
            <a:ext cx="303535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3200" b="1">
                <a:solidFill>
                  <a:srgbClr val="C00000"/>
                </a:solidFill>
                <a:latin typeface="Bookman Old Style" pitchFamily="18" charset="0"/>
                <a:ea typeface="+mn-ea"/>
                <a:cs typeface="+mn-cs"/>
              </a:rPr>
              <a:t>Core Values</a:t>
            </a:r>
          </a:p>
        </p:txBody>
      </p:sp>
    </p:spTree>
    <p:extLst>
      <p:ext uri="{BB962C8B-B14F-4D97-AF65-F5344CB8AC3E}">
        <p14:creationId xmlns:p14="http://schemas.microsoft.com/office/powerpoint/2010/main" val="4189745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5</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CD115-063D-FCB3-B761-BA5B7C48B14D}"/>
              </a:ext>
            </a:extLst>
          </p:cNvPr>
          <p:cNvSpPr txBox="1"/>
          <p:nvPr/>
        </p:nvSpPr>
        <p:spPr>
          <a:xfrm>
            <a:off x="190265" y="374848"/>
            <a:ext cx="8337508" cy="500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70000"/>
              </a:lnSpc>
            </a:pPr>
            <a:endParaRPr lang="en-US" b="1" cap="small" dirty="0">
              <a:solidFill>
                <a:srgbClr val="C00000"/>
              </a:solidFill>
              <a:latin typeface="Bookman Old Style"/>
            </a:endParaRPr>
          </a:p>
        </p:txBody>
      </p:sp>
      <p:sp>
        <p:nvSpPr>
          <p:cNvPr id="13" name="Rectangle 12">
            <a:extLst>
              <a:ext uri="{FF2B5EF4-FFF2-40B4-BE49-F238E27FC236}">
                <a16:creationId xmlns:a16="http://schemas.microsoft.com/office/drawing/2014/main" id="{0D9315BD-9D11-FFBE-FCE9-E025BA4E0BD3}"/>
              </a:ext>
            </a:extLst>
          </p:cNvPr>
          <p:cNvSpPr/>
          <p:nvPr/>
        </p:nvSpPr>
        <p:spPr>
          <a:xfrm>
            <a:off x="83388" y="645950"/>
            <a:ext cx="8540208" cy="5354415"/>
          </a:xfrm>
          <a:prstGeom prst="rect">
            <a:avLst/>
          </a:prstGeom>
        </p:spPr>
        <p:txBody>
          <a:bodyPr wrap="square" lIns="91440" tIns="45720" rIns="91440" bIns="45720" anchor="b">
            <a:spAutoFit/>
          </a:bodyPr>
          <a:lstStyle/>
          <a:p>
            <a:pPr algn="just">
              <a:lnSpc>
                <a:spcPct val="150000"/>
              </a:lnSpc>
            </a:pPr>
            <a:r>
              <a:rPr lang="en-US" b="1" dirty="0">
                <a:latin typeface="Bookman Old Style"/>
              </a:rPr>
              <a:t>   </a:t>
            </a:r>
            <a:r>
              <a:rPr lang="en-US" sz="3200" b="1" cap="small" dirty="0">
                <a:solidFill>
                  <a:srgbClr val="C00000"/>
                </a:solidFill>
                <a:latin typeface="Bookman Old Style"/>
              </a:rPr>
              <a:t>Our offering</a:t>
            </a:r>
            <a:endParaRPr lang="en-US" dirty="0">
              <a:latin typeface="Bookman Old Style"/>
            </a:endParaRPr>
          </a:p>
          <a:p>
            <a:pPr marL="800100" lvl="1" indent="-342900" algn="just">
              <a:lnSpc>
                <a:spcPct val="150000"/>
              </a:lnSpc>
              <a:buAutoNum type="arabicPeriod"/>
            </a:pPr>
            <a:r>
              <a:rPr lang="en-US" dirty="0">
                <a:latin typeface="Bookman Old Style"/>
              </a:rPr>
              <a:t> Machining &amp; Fabrication works </a:t>
            </a:r>
            <a:r>
              <a:rPr lang="en-US" dirty="0" smtClean="0">
                <a:latin typeface="Bookman Old Style"/>
              </a:rPr>
              <a:t>(Piping </a:t>
            </a:r>
            <a:r>
              <a:rPr lang="en-US" dirty="0">
                <a:latin typeface="Bookman Old Style"/>
              </a:rPr>
              <a:t>&amp; </a:t>
            </a:r>
            <a:r>
              <a:rPr lang="en-US" dirty="0" smtClean="0">
                <a:latin typeface="Bookman Old Style"/>
              </a:rPr>
              <a:t>Structural </a:t>
            </a:r>
            <a:r>
              <a:rPr lang="en-US" dirty="0">
                <a:latin typeface="Bookman Old Style"/>
              </a:rPr>
              <a:t>construction)</a:t>
            </a:r>
          </a:p>
          <a:p>
            <a:pPr marL="800100" lvl="1" indent="-342900" algn="just">
              <a:lnSpc>
                <a:spcPct val="150000"/>
              </a:lnSpc>
              <a:buAutoNum type="arabicPeriod"/>
            </a:pPr>
            <a:r>
              <a:rPr lang="en-US" dirty="0" smtClean="0">
                <a:latin typeface="Bookman Old Style"/>
              </a:rPr>
              <a:t>Tank </a:t>
            </a:r>
            <a:r>
              <a:rPr lang="en-US" dirty="0">
                <a:latin typeface="Bookman Old Style"/>
              </a:rPr>
              <a:t>construction and maintenance management</a:t>
            </a:r>
          </a:p>
          <a:p>
            <a:pPr marL="800100" lvl="1" indent="-342900" algn="just">
              <a:lnSpc>
                <a:spcPct val="150000"/>
              </a:lnSpc>
              <a:buAutoNum type="arabicPeriod"/>
            </a:pPr>
            <a:r>
              <a:rPr lang="en-US" dirty="0" smtClean="0">
                <a:latin typeface="Bookman Old Style"/>
              </a:rPr>
              <a:t>Pipeline </a:t>
            </a:r>
            <a:r>
              <a:rPr lang="en-US" dirty="0">
                <a:latin typeface="Bookman Old Style"/>
              </a:rPr>
              <a:t>Construction and Welding </a:t>
            </a:r>
            <a:endParaRPr lang="en-US" dirty="0">
              <a:latin typeface="Bookman Old Style" pitchFamily="18" charset="0"/>
            </a:endParaRPr>
          </a:p>
          <a:p>
            <a:pPr marL="800100" lvl="1" indent="-342900" algn="just">
              <a:lnSpc>
                <a:spcPct val="150000"/>
              </a:lnSpc>
              <a:buAutoNum type="arabicPeriod"/>
            </a:pPr>
            <a:r>
              <a:rPr lang="en-US" dirty="0">
                <a:latin typeface="Bookman Old Style"/>
              </a:rPr>
              <a:t>Mechanical/Electrical equipment installation (Transformers, </a:t>
            </a:r>
            <a:r>
              <a:rPr lang="en-US" dirty="0" smtClean="0">
                <a:latin typeface="Bookman Old Style"/>
              </a:rPr>
              <a:t>Compressors, etc.)</a:t>
            </a:r>
            <a:endParaRPr lang="en-US" dirty="0">
              <a:latin typeface="Bookman Old Style" pitchFamily="18" charset="0"/>
            </a:endParaRPr>
          </a:p>
          <a:p>
            <a:pPr marL="800100" lvl="1" indent="-342900" algn="just">
              <a:lnSpc>
                <a:spcPct val="150000"/>
              </a:lnSpc>
              <a:buAutoNum type="arabicPeriod"/>
            </a:pPr>
            <a:r>
              <a:rPr lang="en-US" dirty="0">
                <a:latin typeface="Bookman Old Style"/>
              </a:rPr>
              <a:t>Building construction (Industrial, Residential, and Commercial)</a:t>
            </a:r>
            <a:endParaRPr lang="en-US" dirty="0">
              <a:latin typeface="Bookman Old Style" pitchFamily="18" charset="0"/>
            </a:endParaRPr>
          </a:p>
          <a:p>
            <a:pPr marL="800100" lvl="1" indent="-342900" algn="just">
              <a:lnSpc>
                <a:spcPct val="150000"/>
              </a:lnSpc>
              <a:buAutoNum type="arabicPeriod"/>
            </a:pPr>
            <a:r>
              <a:rPr lang="en-US" dirty="0">
                <a:latin typeface="Bookman Old Style"/>
              </a:rPr>
              <a:t>Road works (flexible &amp; rigid pavements), embankments</a:t>
            </a:r>
            <a:endParaRPr lang="en-US" dirty="0">
              <a:latin typeface="Bookman Old Style" pitchFamily="18" charset="0"/>
            </a:endParaRPr>
          </a:p>
          <a:p>
            <a:pPr marL="800100" lvl="1" indent="-342900" algn="just">
              <a:lnSpc>
                <a:spcPct val="150000"/>
              </a:lnSpc>
              <a:buAutoNum type="arabicPeriod"/>
            </a:pPr>
            <a:r>
              <a:rPr lang="en-US" dirty="0" smtClean="0">
                <a:latin typeface="Bookman Old Style"/>
              </a:rPr>
              <a:t>Retaining </a:t>
            </a:r>
            <a:r>
              <a:rPr lang="en-US" dirty="0">
                <a:latin typeface="Bookman Old Style"/>
              </a:rPr>
              <a:t>structures, Drainages, Civil infrastructure</a:t>
            </a:r>
          </a:p>
          <a:p>
            <a:pPr marL="800100" lvl="1" indent="-342900" algn="just">
              <a:lnSpc>
                <a:spcPct val="150000"/>
              </a:lnSpc>
              <a:buAutoNum type="arabicPeriod"/>
            </a:pPr>
            <a:r>
              <a:rPr lang="en-US" dirty="0">
                <a:latin typeface="Bookman Old Style"/>
              </a:rPr>
              <a:t>Installation of fire hydrant, water supply and HVAC systems</a:t>
            </a:r>
            <a:endParaRPr lang="en-US" dirty="0">
              <a:latin typeface="Bookman Old Style" pitchFamily="18" charset="0"/>
            </a:endParaRPr>
          </a:p>
          <a:p>
            <a:pPr marL="800100" lvl="1" indent="-342900" algn="just">
              <a:lnSpc>
                <a:spcPct val="150000"/>
              </a:lnSpc>
              <a:buAutoNum type="arabicPeriod"/>
            </a:pPr>
            <a:r>
              <a:rPr lang="en-US" dirty="0">
                <a:latin typeface="Bookman Old Style"/>
              </a:rPr>
              <a:t>Procurement services (engineering </a:t>
            </a:r>
            <a:r>
              <a:rPr lang="en-US" dirty="0" smtClean="0">
                <a:latin typeface="Bookman Old Style"/>
              </a:rPr>
              <a:t>equipment)</a:t>
            </a:r>
            <a:endParaRPr lang="en-US" dirty="0">
              <a:latin typeface="Bookman Old Style" pitchFamily="18" charset="0"/>
            </a:endParaRPr>
          </a:p>
          <a:p>
            <a:pPr marL="800100" lvl="1" indent="-342900" algn="just">
              <a:lnSpc>
                <a:spcPct val="150000"/>
              </a:lnSpc>
              <a:buAutoNum type="arabicPeriod"/>
            </a:pPr>
            <a:r>
              <a:rPr lang="en-US" dirty="0">
                <a:latin typeface="Bookman Old Style"/>
              </a:rPr>
              <a:t>Design and construct (Turnkey solutions)</a:t>
            </a:r>
            <a:endParaRPr lang="en-US" dirty="0">
              <a:latin typeface="Bookman Old Style" pitchFamily="18" charset="0"/>
            </a:endParaRPr>
          </a:p>
        </p:txBody>
      </p:sp>
    </p:spTree>
    <p:extLst>
      <p:ext uri="{BB962C8B-B14F-4D97-AF65-F5344CB8AC3E}">
        <p14:creationId xmlns:p14="http://schemas.microsoft.com/office/powerpoint/2010/main" val="52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6</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CD115-063D-FCB3-B761-BA5B7C48B14D}"/>
              </a:ext>
            </a:extLst>
          </p:cNvPr>
          <p:cNvSpPr txBox="1"/>
          <p:nvPr/>
        </p:nvSpPr>
        <p:spPr>
          <a:xfrm>
            <a:off x="190265" y="374848"/>
            <a:ext cx="8337508" cy="500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70000"/>
              </a:lnSpc>
            </a:pPr>
            <a:endParaRPr lang="en-US" b="1" cap="small" dirty="0">
              <a:solidFill>
                <a:srgbClr val="C00000"/>
              </a:solidFill>
              <a:latin typeface="Bookman Old Style"/>
            </a:endParaRPr>
          </a:p>
        </p:txBody>
      </p:sp>
      <p:sp>
        <p:nvSpPr>
          <p:cNvPr id="6" name="Content Placeholder 2">
            <a:extLst>
              <a:ext uri="{FF2B5EF4-FFF2-40B4-BE49-F238E27FC236}">
                <a16:creationId xmlns:a16="http://schemas.microsoft.com/office/drawing/2014/main" id="{DA99F6D1-FF07-B24B-06AE-4465B90B892F}"/>
              </a:ext>
            </a:extLst>
          </p:cNvPr>
          <p:cNvSpPr>
            <a:spLocks noGrp="1"/>
          </p:cNvSpPr>
          <p:nvPr>
            <p:ph sz="quarter" idx="1"/>
          </p:nvPr>
        </p:nvSpPr>
        <p:spPr>
          <a:xfrm>
            <a:off x="242977" y="800651"/>
            <a:ext cx="8510016" cy="5711952"/>
          </a:xfrm>
        </p:spPr>
        <p:txBody>
          <a:bodyPr>
            <a:normAutofit/>
          </a:bodyPr>
          <a:lstStyle/>
          <a:p>
            <a:pPr>
              <a:buNone/>
            </a:pPr>
            <a:r>
              <a:rPr lang="en-US" sz="1800">
                <a:latin typeface="Bookman Old Style" pitchFamily="18" charset="0"/>
              </a:rPr>
              <a:t>   Completed Brine Tank Modification and Piping on-board the </a:t>
            </a:r>
            <a:r>
              <a:rPr lang="en-US" sz="1800" err="1">
                <a:latin typeface="Bookman Old Style" pitchFamily="18" charset="0"/>
              </a:rPr>
              <a:t>Mearsk</a:t>
            </a:r>
            <a:r>
              <a:rPr lang="en-US" sz="1800">
                <a:latin typeface="Bookman Old Style" pitchFamily="18" charset="0"/>
              </a:rPr>
              <a:t> Inventor Vessel – </a:t>
            </a:r>
            <a:r>
              <a:rPr lang="en-US" sz="1800" b="1">
                <a:latin typeface="Bookman Old Style" pitchFamily="18" charset="0"/>
              </a:rPr>
              <a:t>MPL/</a:t>
            </a:r>
            <a:r>
              <a:rPr lang="en-US" sz="1800" b="1" err="1">
                <a:latin typeface="Bookman Old Style" pitchFamily="18" charset="0"/>
              </a:rPr>
              <a:t>SNEPCo</a:t>
            </a:r>
            <a:r>
              <a:rPr lang="en-US" sz="1800">
                <a:latin typeface="Bookman Old Style" pitchFamily="18" charset="0"/>
              </a:rPr>
              <a:t>- Fabrication Works</a:t>
            </a:r>
          </a:p>
        </p:txBody>
      </p:sp>
      <p:pic>
        <p:nvPicPr>
          <p:cNvPr id="8" name="Picture 7" descr="A picture containing sky, boat, dock&#10;&#10;Description automatically generated">
            <a:extLst>
              <a:ext uri="{FF2B5EF4-FFF2-40B4-BE49-F238E27FC236}">
                <a16:creationId xmlns:a16="http://schemas.microsoft.com/office/drawing/2014/main" id="{7AF69B03-220D-4A79-7BFA-F90FF7F291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06" y="1712370"/>
            <a:ext cx="3810000" cy="2286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descr="A picture containing text&#10;&#10;Description automatically generated">
            <a:extLst>
              <a:ext uri="{FF2B5EF4-FFF2-40B4-BE49-F238E27FC236}">
                <a16:creationId xmlns:a16="http://schemas.microsoft.com/office/drawing/2014/main" id="{CCADDBB4-D1A7-4AF6-A57F-F55E2B8A81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7197" y="1712370"/>
            <a:ext cx="3751997" cy="2286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ACDDF659-9DCE-4BDF-4E6C-C771E29752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602" y="4212771"/>
            <a:ext cx="3810000" cy="25146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15" descr="A picture containing text, window&#10;&#10;Description automatically generated">
            <a:extLst>
              <a:ext uri="{FF2B5EF4-FFF2-40B4-BE49-F238E27FC236}">
                <a16:creationId xmlns:a16="http://schemas.microsoft.com/office/drawing/2014/main" id="{5D7A8824-6FCB-4BD9-16FD-63B9E879A4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9185" y="4204846"/>
            <a:ext cx="3751997" cy="24941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tangle 6">
            <a:extLst>
              <a:ext uri="{FF2B5EF4-FFF2-40B4-BE49-F238E27FC236}">
                <a16:creationId xmlns:a16="http://schemas.microsoft.com/office/drawing/2014/main" id="{766AEF64-A037-7812-F635-2891B3642B0C}"/>
              </a:ext>
            </a:extLst>
          </p:cNvPr>
          <p:cNvSpPr/>
          <p:nvPr/>
        </p:nvSpPr>
        <p:spPr>
          <a:xfrm>
            <a:off x="528745" y="512977"/>
            <a:ext cx="1350050" cy="400110"/>
          </a:xfrm>
          <a:prstGeom prst="rect">
            <a:avLst/>
          </a:prstGeom>
        </p:spPr>
        <p:txBody>
          <a:bodyPr wrap="none">
            <a:spAutoFit/>
          </a:bodyPr>
          <a:lstStyle/>
          <a:p>
            <a:r>
              <a:rPr lang="en-US" sz="2000" b="1">
                <a:solidFill>
                  <a:srgbClr val="C00000"/>
                </a:solidFill>
                <a:latin typeface="Bookman Old Style" pitchFamily="18" charset="0"/>
              </a:rPr>
              <a:t>Projects</a:t>
            </a:r>
            <a:r>
              <a:rPr lang="en-US" sz="2000">
                <a:latin typeface="Bookman Old Style" pitchFamily="18" charset="0"/>
              </a:rPr>
              <a:t> </a:t>
            </a:r>
          </a:p>
        </p:txBody>
      </p:sp>
    </p:spTree>
    <p:extLst>
      <p:ext uri="{BB962C8B-B14F-4D97-AF65-F5344CB8AC3E}">
        <p14:creationId xmlns:p14="http://schemas.microsoft.com/office/powerpoint/2010/main" val="2679630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7</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CD115-063D-FCB3-B761-BA5B7C48B14D}"/>
              </a:ext>
            </a:extLst>
          </p:cNvPr>
          <p:cNvSpPr txBox="1"/>
          <p:nvPr/>
        </p:nvSpPr>
        <p:spPr>
          <a:xfrm>
            <a:off x="190265" y="374848"/>
            <a:ext cx="8337508" cy="500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70000"/>
              </a:lnSpc>
            </a:pPr>
            <a:endParaRPr lang="en-US" b="1" cap="small" dirty="0">
              <a:solidFill>
                <a:srgbClr val="C00000"/>
              </a:solidFill>
              <a:latin typeface="Bookman Old Style"/>
            </a:endParaRPr>
          </a:p>
        </p:txBody>
      </p:sp>
      <p:sp>
        <p:nvSpPr>
          <p:cNvPr id="7" name="Rectangle 6">
            <a:extLst>
              <a:ext uri="{FF2B5EF4-FFF2-40B4-BE49-F238E27FC236}">
                <a16:creationId xmlns:a16="http://schemas.microsoft.com/office/drawing/2014/main" id="{766AEF64-A037-7812-F635-2891B3642B0C}"/>
              </a:ext>
            </a:extLst>
          </p:cNvPr>
          <p:cNvSpPr/>
          <p:nvPr/>
        </p:nvSpPr>
        <p:spPr>
          <a:xfrm>
            <a:off x="528745" y="512977"/>
            <a:ext cx="1350050" cy="400110"/>
          </a:xfrm>
          <a:prstGeom prst="rect">
            <a:avLst/>
          </a:prstGeom>
        </p:spPr>
        <p:txBody>
          <a:bodyPr wrap="none">
            <a:spAutoFit/>
          </a:bodyPr>
          <a:lstStyle/>
          <a:p>
            <a:r>
              <a:rPr lang="en-US" sz="2000" b="1">
                <a:solidFill>
                  <a:srgbClr val="C00000"/>
                </a:solidFill>
                <a:latin typeface="Bookman Old Style" pitchFamily="18" charset="0"/>
              </a:rPr>
              <a:t>Projects</a:t>
            </a:r>
            <a:r>
              <a:rPr lang="en-US" sz="2000">
                <a:latin typeface="Bookman Old Style" pitchFamily="18" charset="0"/>
              </a:rPr>
              <a:t> </a:t>
            </a:r>
          </a:p>
        </p:txBody>
      </p:sp>
      <p:sp>
        <p:nvSpPr>
          <p:cNvPr id="13" name="Content Placeholder 2">
            <a:extLst>
              <a:ext uri="{FF2B5EF4-FFF2-40B4-BE49-F238E27FC236}">
                <a16:creationId xmlns:a16="http://schemas.microsoft.com/office/drawing/2014/main" id="{28ED5439-7B7B-E861-53F3-9F1FD450CC37}"/>
              </a:ext>
            </a:extLst>
          </p:cNvPr>
          <p:cNvSpPr txBox="1">
            <a:spLocks/>
          </p:cNvSpPr>
          <p:nvPr/>
        </p:nvSpPr>
        <p:spPr>
          <a:xfrm>
            <a:off x="214401" y="816637"/>
            <a:ext cx="8510016" cy="57119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Font typeface="Wingdings"/>
              <a:buNone/>
            </a:pPr>
            <a:r>
              <a:rPr lang="en-US" sz="1800">
                <a:latin typeface="Bookman Old Style" pitchFamily="18" charset="0"/>
              </a:rPr>
              <a:t>   Completed Brine Tank Modification and Piping on board the </a:t>
            </a:r>
            <a:r>
              <a:rPr lang="en-US" sz="1800" err="1">
                <a:latin typeface="Bookman Old Style" pitchFamily="18" charset="0"/>
              </a:rPr>
              <a:t>Mearsk</a:t>
            </a:r>
            <a:r>
              <a:rPr lang="en-US" sz="1800">
                <a:latin typeface="Bookman Old Style" pitchFamily="18" charset="0"/>
              </a:rPr>
              <a:t> Inventor Vessel – </a:t>
            </a:r>
            <a:r>
              <a:rPr lang="en-US" sz="1800" b="1">
                <a:latin typeface="Bookman Old Style" pitchFamily="18" charset="0"/>
              </a:rPr>
              <a:t>MPL/</a:t>
            </a:r>
            <a:r>
              <a:rPr lang="en-US" sz="1800" b="1" err="1">
                <a:latin typeface="Bookman Old Style" pitchFamily="18" charset="0"/>
              </a:rPr>
              <a:t>SNEPCo</a:t>
            </a:r>
            <a:r>
              <a:rPr lang="en-US" sz="1800">
                <a:latin typeface="Bookman Old Style" pitchFamily="18" charset="0"/>
              </a:rPr>
              <a:t>- Installation and Modification</a:t>
            </a:r>
          </a:p>
        </p:txBody>
      </p:sp>
      <p:pic>
        <p:nvPicPr>
          <p:cNvPr id="17" name="Picture 16" descr="A picture containing text, indoor&#10;&#10;Description automatically generated">
            <a:extLst>
              <a:ext uri="{FF2B5EF4-FFF2-40B4-BE49-F238E27FC236}">
                <a16:creationId xmlns:a16="http://schemas.microsoft.com/office/drawing/2014/main" id="{A27E4237-FC4A-A3EB-0C85-2BE9F916E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410" y="1718814"/>
            <a:ext cx="3810000" cy="21637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18">
            <a:extLst>
              <a:ext uri="{FF2B5EF4-FFF2-40B4-BE49-F238E27FC236}">
                <a16:creationId xmlns:a16="http://schemas.microsoft.com/office/drawing/2014/main" id="{27CDC5FF-5CF5-2F12-D1A2-CBE26C1F7A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2568" y="1648191"/>
            <a:ext cx="3701034" cy="218896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descr="A picture containing text&#10;&#10;Description automatically generated">
            <a:extLst>
              <a:ext uri="{FF2B5EF4-FFF2-40B4-BE49-F238E27FC236}">
                <a16:creationId xmlns:a16="http://schemas.microsoft.com/office/drawing/2014/main" id="{F107BE22-EA85-A1B3-2068-C737769874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205" y="4152377"/>
            <a:ext cx="3810000" cy="23622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3" name="Picture 22" descr="A picture containing text, indoor, different, engine&#10;&#10;Description automatically generated">
            <a:extLst>
              <a:ext uri="{FF2B5EF4-FFF2-40B4-BE49-F238E27FC236}">
                <a16:creationId xmlns:a16="http://schemas.microsoft.com/office/drawing/2014/main" id="{26590B09-7C5F-BA15-DE4A-D52D38613D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1351" y="4152378"/>
            <a:ext cx="3701034" cy="2362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61496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8</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CD115-063D-FCB3-B761-BA5B7C48B14D}"/>
              </a:ext>
            </a:extLst>
          </p:cNvPr>
          <p:cNvSpPr txBox="1"/>
          <p:nvPr/>
        </p:nvSpPr>
        <p:spPr>
          <a:xfrm>
            <a:off x="190265" y="374848"/>
            <a:ext cx="8337508" cy="500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70000"/>
              </a:lnSpc>
            </a:pPr>
            <a:endParaRPr lang="en-US" b="1" cap="small" dirty="0">
              <a:solidFill>
                <a:srgbClr val="C00000"/>
              </a:solidFill>
              <a:latin typeface="Bookman Old Style"/>
            </a:endParaRPr>
          </a:p>
        </p:txBody>
      </p:sp>
      <p:sp>
        <p:nvSpPr>
          <p:cNvPr id="7" name="Rectangle 6">
            <a:extLst>
              <a:ext uri="{FF2B5EF4-FFF2-40B4-BE49-F238E27FC236}">
                <a16:creationId xmlns:a16="http://schemas.microsoft.com/office/drawing/2014/main" id="{766AEF64-A037-7812-F635-2891B3642B0C}"/>
              </a:ext>
            </a:extLst>
          </p:cNvPr>
          <p:cNvSpPr/>
          <p:nvPr/>
        </p:nvSpPr>
        <p:spPr>
          <a:xfrm>
            <a:off x="528745" y="512977"/>
            <a:ext cx="1350050" cy="400110"/>
          </a:xfrm>
          <a:prstGeom prst="rect">
            <a:avLst/>
          </a:prstGeom>
        </p:spPr>
        <p:txBody>
          <a:bodyPr wrap="none">
            <a:spAutoFit/>
          </a:bodyPr>
          <a:lstStyle/>
          <a:p>
            <a:r>
              <a:rPr lang="en-US" sz="2000" b="1">
                <a:solidFill>
                  <a:srgbClr val="C00000"/>
                </a:solidFill>
                <a:latin typeface="Bookman Old Style" pitchFamily="18" charset="0"/>
              </a:rPr>
              <a:t>Projects</a:t>
            </a:r>
            <a:r>
              <a:rPr lang="en-US" sz="2000">
                <a:latin typeface="Bookman Old Style" pitchFamily="18" charset="0"/>
              </a:rPr>
              <a:t> </a:t>
            </a:r>
          </a:p>
        </p:txBody>
      </p:sp>
      <p:sp>
        <p:nvSpPr>
          <p:cNvPr id="6" name="Content Placeholder 2">
            <a:extLst>
              <a:ext uri="{FF2B5EF4-FFF2-40B4-BE49-F238E27FC236}">
                <a16:creationId xmlns:a16="http://schemas.microsoft.com/office/drawing/2014/main" id="{79F4DECB-5F81-A85E-A759-078C6516266C}"/>
              </a:ext>
            </a:extLst>
          </p:cNvPr>
          <p:cNvSpPr>
            <a:spLocks noGrp="1"/>
          </p:cNvSpPr>
          <p:nvPr>
            <p:ph sz="quarter" idx="1"/>
          </p:nvPr>
        </p:nvSpPr>
        <p:spPr>
          <a:xfrm>
            <a:off x="228600" y="774041"/>
            <a:ext cx="8229600" cy="5711952"/>
          </a:xfrm>
        </p:spPr>
        <p:txBody>
          <a:bodyPr>
            <a:normAutofit/>
          </a:bodyPr>
          <a:lstStyle/>
          <a:p>
            <a:pPr>
              <a:buNone/>
            </a:pPr>
            <a:r>
              <a:rPr lang="en-US" sz="1800">
                <a:latin typeface="Bookman Old Style" pitchFamily="18" charset="0"/>
              </a:rPr>
              <a:t>   Fabrication of Surfer Ladder on Maersk Inventor Vessel – </a:t>
            </a:r>
            <a:r>
              <a:rPr lang="en-US" sz="1800" b="1">
                <a:latin typeface="Bookman Old Style" pitchFamily="18" charset="0"/>
              </a:rPr>
              <a:t>Maersk Supply Service Global – </a:t>
            </a:r>
            <a:r>
              <a:rPr lang="en-US" sz="1800">
                <a:latin typeface="Bookman Old Style" pitchFamily="18" charset="0"/>
              </a:rPr>
              <a:t>Fabrication works</a:t>
            </a:r>
          </a:p>
        </p:txBody>
      </p:sp>
      <p:pic>
        <p:nvPicPr>
          <p:cNvPr id="9" name="Picture 8" descr="A picture containing text, indoor, picture frame, display&#10;&#10;Description automatically generated">
            <a:extLst>
              <a:ext uri="{FF2B5EF4-FFF2-40B4-BE49-F238E27FC236}">
                <a16:creationId xmlns:a16="http://schemas.microsoft.com/office/drawing/2014/main" id="{AA93DAC6-615B-BA77-D0E0-3FC6F2987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513" y="1714871"/>
            <a:ext cx="3895725" cy="22859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a:extLst>
              <a:ext uri="{FF2B5EF4-FFF2-40B4-BE49-F238E27FC236}">
                <a16:creationId xmlns:a16="http://schemas.microsoft.com/office/drawing/2014/main" id="{E988FA07-28F1-90A1-B747-C2239E6E53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7001" y="1713977"/>
            <a:ext cx="3514725" cy="228599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picture containing text&#10;&#10;Description automatically generated">
            <a:extLst>
              <a:ext uri="{FF2B5EF4-FFF2-40B4-BE49-F238E27FC236}">
                <a16:creationId xmlns:a16="http://schemas.microsoft.com/office/drawing/2014/main" id="{B1F8A20B-F5EE-041F-4059-0C871E5F79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189" y="4167113"/>
            <a:ext cx="3829049" cy="23622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8" name="Picture 17" descr="A picture containing text, indoor, display, computer&#10;&#10;Description automatically generated">
            <a:extLst>
              <a:ext uri="{FF2B5EF4-FFF2-40B4-BE49-F238E27FC236}">
                <a16:creationId xmlns:a16="http://schemas.microsoft.com/office/drawing/2014/main" id="{C7ED508B-42E2-0631-7B90-DDF0CFF883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3797" y="4110319"/>
            <a:ext cx="3581400" cy="23621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32603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prstGeom prst="rect">
            <a:avLst/>
          </a:prstGeom>
        </p:spPr>
        <p:txBody>
          <a:bodyPr/>
          <a:lstStyle/>
          <a:p>
            <a:fld id="{6294C92D-0306-4E69-9CD3-20855E849650}" type="slidenum">
              <a:rPr kumimoji="0" lang="en-US" smtClean="0"/>
              <a:pPr/>
              <a:t>9</a:t>
            </a:fld>
            <a:endParaRPr kumimoji="0" lang="en-US"/>
          </a:p>
        </p:txBody>
      </p:sp>
      <p:pic>
        <p:nvPicPr>
          <p:cNvPr id="5" name="Picture 4" descr="Description: cid:image001.jpg@01D09962.44439970"/>
          <p:cNvPicPr/>
          <p:nvPr/>
        </p:nvPicPr>
        <p:blipFill>
          <a:blip r:embed="rId2">
            <a:extLst>
              <a:ext uri="{28A0092B-C50C-407E-A947-70E740481C1C}">
                <a14:useLocalDpi xmlns:a14="http://schemas.microsoft.com/office/drawing/2010/main" val="0"/>
              </a:ext>
            </a:extLst>
          </a:blip>
          <a:srcRect/>
          <a:stretch>
            <a:fillRect/>
          </a:stretch>
        </p:blipFill>
        <p:spPr bwMode="auto">
          <a:xfrm>
            <a:off x="3199482" y="155297"/>
            <a:ext cx="1900969" cy="421327"/>
          </a:xfrm>
          <a:prstGeom prst="rect">
            <a:avLst/>
          </a:prstGeom>
          <a:noFill/>
          <a:ln>
            <a:noFill/>
          </a:ln>
        </p:spPr>
      </p:pic>
      <p:sp>
        <p:nvSpPr>
          <p:cNvPr id="12" name="Rectangle 11">
            <a:extLst>
              <a:ext uri="{FF2B5EF4-FFF2-40B4-BE49-F238E27FC236}">
                <a16:creationId xmlns:a16="http://schemas.microsoft.com/office/drawing/2014/main" id="{0A91E710-7F53-D2DD-1319-EF0CC1AA6754}"/>
              </a:ext>
            </a:extLst>
          </p:cNvPr>
          <p:cNvSpPr/>
          <p:nvPr/>
        </p:nvSpPr>
        <p:spPr>
          <a:xfrm>
            <a:off x="5733458" y="4260"/>
            <a:ext cx="90872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CD115-063D-FCB3-B761-BA5B7C48B14D}"/>
              </a:ext>
            </a:extLst>
          </p:cNvPr>
          <p:cNvSpPr txBox="1"/>
          <p:nvPr/>
        </p:nvSpPr>
        <p:spPr>
          <a:xfrm>
            <a:off x="190265" y="374848"/>
            <a:ext cx="8337508" cy="500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70000"/>
              </a:lnSpc>
            </a:pPr>
            <a:endParaRPr lang="en-US" b="1" cap="small" dirty="0">
              <a:solidFill>
                <a:srgbClr val="C00000"/>
              </a:solidFill>
              <a:latin typeface="Bookman Old Style"/>
            </a:endParaRPr>
          </a:p>
        </p:txBody>
      </p:sp>
      <p:sp>
        <p:nvSpPr>
          <p:cNvPr id="7" name="Rectangle 6">
            <a:extLst>
              <a:ext uri="{FF2B5EF4-FFF2-40B4-BE49-F238E27FC236}">
                <a16:creationId xmlns:a16="http://schemas.microsoft.com/office/drawing/2014/main" id="{766AEF64-A037-7812-F635-2891B3642B0C}"/>
              </a:ext>
            </a:extLst>
          </p:cNvPr>
          <p:cNvSpPr/>
          <p:nvPr/>
        </p:nvSpPr>
        <p:spPr>
          <a:xfrm>
            <a:off x="528745" y="512977"/>
            <a:ext cx="1350050" cy="400110"/>
          </a:xfrm>
          <a:prstGeom prst="rect">
            <a:avLst/>
          </a:prstGeom>
        </p:spPr>
        <p:txBody>
          <a:bodyPr wrap="none">
            <a:spAutoFit/>
          </a:bodyPr>
          <a:lstStyle/>
          <a:p>
            <a:r>
              <a:rPr lang="en-US" sz="2000" b="1">
                <a:solidFill>
                  <a:srgbClr val="C00000"/>
                </a:solidFill>
                <a:latin typeface="Bookman Old Style" pitchFamily="18" charset="0"/>
              </a:rPr>
              <a:t>Projects</a:t>
            </a:r>
            <a:r>
              <a:rPr lang="en-US" sz="2000">
                <a:latin typeface="Bookman Old Style" pitchFamily="18" charset="0"/>
              </a:rPr>
              <a:t> </a:t>
            </a:r>
          </a:p>
        </p:txBody>
      </p:sp>
      <p:sp>
        <p:nvSpPr>
          <p:cNvPr id="13" name="Content Placeholder 2">
            <a:extLst>
              <a:ext uri="{FF2B5EF4-FFF2-40B4-BE49-F238E27FC236}">
                <a16:creationId xmlns:a16="http://schemas.microsoft.com/office/drawing/2014/main" id="{7C21385C-2105-489B-1598-664B50696316}"/>
              </a:ext>
            </a:extLst>
          </p:cNvPr>
          <p:cNvSpPr>
            <a:spLocks noGrp="1"/>
          </p:cNvSpPr>
          <p:nvPr>
            <p:ph sz="quarter" idx="1"/>
          </p:nvPr>
        </p:nvSpPr>
        <p:spPr>
          <a:xfrm>
            <a:off x="242799" y="788239"/>
            <a:ext cx="8229600" cy="5711952"/>
          </a:xfrm>
        </p:spPr>
        <p:txBody>
          <a:bodyPr>
            <a:normAutofit/>
          </a:bodyPr>
          <a:lstStyle/>
          <a:p>
            <a:pPr>
              <a:buNone/>
            </a:pPr>
            <a:r>
              <a:rPr lang="en-US" sz="1800">
                <a:latin typeface="Bookman Old Style" pitchFamily="18" charset="0"/>
              </a:rPr>
              <a:t>   Fabrication and Installation of Pipeline Barricades and Barriers – </a:t>
            </a:r>
            <a:r>
              <a:rPr lang="en-US" sz="1800" b="1">
                <a:latin typeface="Bookman Old Style" pitchFamily="18" charset="0"/>
              </a:rPr>
              <a:t>West African Gas Pipeline Co Ltd </a:t>
            </a:r>
            <a:r>
              <a:rPr lang="en-US" sz="1800">
                <a:latin typeface="Bookman Old Style" pitchFamily="18" charset="0"/>
              </a:rPr>
              <a:t>- Fabrication and Civil Works </a:t>
            </a:r>
          </a:p>
        </p:txBody>
      </p:sp>
      <p:pic>
        <p:nvPicPr>
          <p:cNvPr id="16" name="Picture 15" descr="A picture containing text&#10;&#10;Description automatically generated">
            <a:extLst>
              <a:ext uri="{FF2B5EF4-FFF2-40B4-BE49-F238E27FC236}">
                <a16:creationId xmlns:a16="http://schemas.microsoft.com/office/drawing/2014/main" id="{1C9EA4CC-5528-393E-D42C-6E4F48ECF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52" y="1656289"/>
            <a:ext cx="3895725" cy="22859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18" descr="A picture containing text, bus&#10;&#10;Description automatically generated">
            <a:extLst>
              <a:ext uri="{FF2B5EF4-FFF2-40B4-BE49-F238E27FC236}">
                <a16:creationId xmlns:a16="http://schemas.microsoft.com/office/drawing/2014/main" id="{8F689B31-2A81-2BBF-6811-89C1508C8E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0297" y="1713084"/>
            <a:ext cx="3581398" cy="22859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1" name="Picture 20" descr="A picture containing text, grass, outdoor&#10;&#10;Description automatically generated">
            <a:extLst>
              <a:ext uri="{FF2B5EF4-FFF2-40B4-BE49-F238E27FC236}">
                <a16:creationId xmlns:a16="http://schemas.microsoft.com/office/drawing/2014/main" id="{3926321C-F143-01E0-EE4D-B3F0F28666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848" y="4251235"/>
            <a:ext cx="3829048" cy="236219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3" name="Picture 22" descr="A picture containing text, ground, dirt, sandy&#10;&#10;Description automatically generated">
            <a:extLst>
              <a:ext uri="{FF2B5EF4-FFF2-40B4-BE49-F238E27FC236}">
                <a16:creationId xmlns:a16="http://schemas.microsoft.com/office/drawing/2014/main" id="{49BA236F-8ABA-C106-45BB-272C9F388F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0072" y="4110320"/>
            <a:ext cx="3581402" cy="23621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86156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632</Words>
  <Application>Microsoft Office PowerPoint</Application>
  <PresentationFormat>On-screen Show (4:3)</PresentationFormat>
  <Paragraphs>195</Paragraphs>
  <Slides>34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 Nova</vt:lpstr>
      <vt:lpstr>Bookman Old Style</vt:lpstr>
      <vt:lpstr>Bradley Hand ITC</vt:lpstr>
      <vt:lpstr>Calibri</vt:lpstr>
      <vt:lpstr>Calibri Light</vt:lpstr>
      <vt:lpstr>Century Schoolbook</vt:lpstr>
      <vt:lpstr>Wingdings</vt:lpstr>
      <vt:lpstr>Wingdings 2</vt:lpstr>
      <vt:lpstr>Office Theme</vt:lpstr>
      <vt:lpstr>           ENGINEERING AND CONSTRUCTION CAPABILITY PROFILE </vt:lpstr>
      <vt:lpstr> </vt:lpstr>
      <vt:lpstr>        </vt:lpstr>
      <vt:lpstr>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AND CONSTRUCTION CAPABILITY PROFILE</dc:title>
  <dc:creator>HP</dc:creator>
  <cp:lastModifiedBy>HP</cp:lastModifiedBy>
  <cp:revision>4</cp:revision>
  <dcterms:modified xsi:type="dcterms:W3CDTF">2023-02-06T15:11:17Z</dcterms:modified>
</cp:coreProperties>
</file>